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72" r:id="rId16"/>
    <p:sldId id="273"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CBA3C7-A23C-4452-957D-7ED180E5DC07}" v="18" dt="2026-09-07T10:18:04.9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922" autoAdjust="0"/>
    <p:restoredTop sz="71046" autoAdjust="0"/>
  </p:normalViewPr>
  <p:slideViewPr>
    <p:cSldViewPr snapToGrid="0" snapToObjects="1">
      <p:cViewPr varScale="1">
        <p:scale>
          <a:sx n="52" d="100"/>
          <a:sy n="52" d="100"/>
        </p:scale>
        <p:origin x="848"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la Rizek" userId="7970f71a009d00ee" providerId="LiveId" clId="{1C8E944E-878E-4793-AE3E-E2D04109A520}"/>
    <pc:docChg chg="undo custSel addSld delSld modSld">
      <pc:chgData name="Jamla Rizek" userId="7970f71a009d00ee" providerId="LiveId" clId="{1C8E944E-878E-4793-AE3E-E2D04109A520}" dt="2026-09-07T10:37:13.274" v="1526" actId="20577"/>
      <pc:docMkLst>
        <pc:docMk/>
      </pc:docMkLst>
      <pc:sldChg chg="addSp delSp mod">
        <pc:chgData name="Jamla Rizek" userId="7970f71a009d00ee" providerId="LiveId" clId="{1C8E944E-878E-4793-AE3E-E2D04109A520}" dt="2026-09-06T08:24:26.018" v="3" actId="26606"/>
        <pc:sldMkLst>
          <pc:docMk/>
          <pc:sldMk cId="0" sldId="256"/>
        </pc:sldMkLst>
        <pc:spChg chg="add del">
          <ac:chgData name="Jamla Rizek" userId="7970f71a009d00ee" providerId="LiveId" clId="{1C8E944E-878E-4793-AE3E-E2D04109A520}" dt="2026-09-06T08:24:26.018" v="3" actId="26606"/>
          <ac:spMkLst>
            <pc:docMk/>
            <pc:sldMk cId="0" sldId="256"/>
            <ac:spMk id="6" creationId="{00000000-0000-0000-0000-000000000000}"/>
          </ac:spMkLst>
        </pc:spChg>
        <pc:graphicFrameChg chg="add del">
          <ac:chgData name="Jamla Rizek" userId="7970f71a009d00ee" providerId="LiveId" clId="{1C8E944E-878E-4793-AE3E-E2D04109A520}" dt="2026-09-06T08:24:22.238" v="1" actId="26606"/>
          <ac:graphicFrameMkLst>
            <pc:docMk/>
            <pc:sldMk cId="0" sldId="256"/>
            <ac:graphicFrameMk id="8" creationId="{470C9797-8CBB-5B92-F9EA-8A836C039D71}"/>
          </ac:graphicFrameMkLst>
        </pc:graphicFrameChg>
        <pc:graphicFrameChg chg="add del">
          <ac:chgData name="Jamla Rizek" userId="7970f71a009d00ee" providerId="LiveId" clId="{1C8E944E-878E-4793-AE3E-E2D04109A520}" dt="2026-09-06T08:24:26.018" v="3" actId="26606"/>
          <ac:graphicFrameMkLst>
            <pc:docMk/>
            <pc:sldMk cId="0" sldId="256"/>
            <ac:graphicFrameMk id="10" creationId="{46FA3E07-965D-CDAB-6E5A-A283C421E805}"/>
          </ac:graphicFrameMkLst>
        </pc:graphicFrameChg>
      </pc:sldChg>
      <pc:sldChg chg="modNotesTx">
        <pc:chgData name="Jamla Rizek" userId="7970f71a009d00ee" providerId="LiveId" clId="{1C8E944E-878E-4793-AE3E-E2D04109A520}" dt="2026-09-06T08:55:26.220" v="76" actId="20577"/>
        <pc:sldMkLst>
          <pc:docMk/>
          <pc:sldMk cId="0" sldId="258"/>
        </pc:sldMkLst>
      </pc:sldChg>
      <pc:sldChg chg="modNotesTx">
        <pc:chgData name="Jamla Rizek" userId="7970f71a009d00ee" providerId="LiveId" clId="{1C8E944E-878E-4793-AE3E-E2D04109A520}" dt="2026-09-06T08:57:18.189" v="139" actId="20577"/>
        <pc:sldMkLst>
          <pc:docMk/>
          <pc:sldMk cId="0" sldId="260"/>
        </pc:sldMkLst>
      </pc:sldChg>
      <pc:sldChg chg="modNotesTx">
        <pc:chgData name="Jamla Rizek" userId="7970f71a009d00ee" providerId="LiveId" clId="{1C8E944E-878E-4793-AE3E-E2D04109A520}" dt="2026-09-07T10:28:07.682" v="1166" actId="20577"/>
        <pc:sldMkLst>
          <pc:docMk/>
          <pc:sldMk cId="0" sldId="261"/>
        </pc:sldMkLst>
      </pc:sldChg>
      <pc:sldChg chg="modNotesTx">
        <pc:chgData name="Jamla Rizek" userId="7970f71a009d00ee" providerId="LiveId" clId="{1C8E944E-878E-4793-AE3E-E2D04109A520}" dt="2026-09-06T08:58:46.606" v="149" actId="20577"/>
        <pc:sldMkLst>
          <pc:docMk/>
          <pc:sldMk cId="0" sldId="262"/>
        </pc:sldMkLst>
      </pc:sldChg>
      <pc:sldChg chg="modNotesTx">
        <pc:chgData name="Jamla Rizek" userId="7970f71a009d00ee" providerId="LiveId" clId="{1C8E944E-878E-4793-AE3E-E2D04109A520}" dt="2026-09-06T08:59:39.786" v="150" actId="20577"/>
        <pc:sldMkLst>
          <pc:docMk/>
          <pc:sldMk cId="0" sldId="263"/>
        </pc:sldMkLst>
      </pc:sldChg>
      <pc:sldChg chg="modNotesTx">
        <pc:chgData name="Jamla Rizek" userId="7970f71a009d00ee" providerId="LiveId" clId="{1C8E944E-878E-4793-AE3E-E2D04109A520}" dt="2026-09-07T10:30:37.988" v="1190" actId="20577"/>
        <pc:sldMkLst>
          <pc:docMk/>
          <pc:sldMk cId="0" sldId="264"/>
        </pc:sldMkLst>
      </pc:sldChg>
      <pc:sldChg chg="modNotesTx">
        <pc:chgData name="Jamla Rizek" userId="7970f71a009d00ee" providerId="LiveId" clId="{1C8E944E-878E-4793-AE3E-E2D04109A520}" dt="2026-09-06T09:01:49.848" v="161" actId="20577"/>
        <pc:sldMkLst>
          <pc:docMk/>
          <pc:sldMk cId="0" sldId="265"/>
        </pc:sldMkLst>
      </pc:sldChg>
      <pc:sldChg chg="modNotesTx">
        <pc:chgData name="Jamla Rizek" userId="7970f71a009d00ee" providerId="LiveId" clId="{1C8E944E-878E-4793-AE3E-E2D04109A520}" dt="2026-09-06T09:02:08.716" v="164" actId="20577"/>
        <pc:sldMkLst>
          <pc:docMk/>
          <pc:sldMk cId="0" sldId="266"/>
        </pc:sldMkLst>
      </pc:sldChg>
      <pc:sldChg chg="modNotesTx">
        <pc:chgData name="Jamla Rizek" userId="7970f71a009d00ee" providerId="LiveId" clId="{1C8E944E-878E-4793-AE3E-E2D04109A520}" dt="2026-09-07T10:34:32.045" v="1239" actId="20577"/>
        <pc:sldMkLst>
          <pc:docMk/>
          <pc:sldMk cId="0" sldId="267"/>
        </pc:sldMkLst>
      </pc:sldChg>
      <pc:sldChg chg="delSp mod modNotesTx">
        <pc:chgData name="Jamla Rizek" userId="7970f71a009d00ee" providerId="LiveId" clId="{1C8E944E-878E-4793-AE3E-E2D04109A520}" dt="2026-09-06T09:05:53.559" v="596" actId="478"/>
        <pc:sldMkLst>
          <pc:docMk/>
          <pc:sldMk cId="0" sldId="268"/>
        </pc:sldMkLst>
        <pc:spChg chg="del">
          <ac:chgData name="Jamla Rizek" userId="7970f71a009d00ee" providerId="LiveId" clId="{1C8E944E-878E-4793-AE3E-E2D04109A520}" dt="2026-09-06T09:05:53.559" v="596" actId="478"/>
          <ac:spMkLst>
            <pc:docMk/>
            <pc:sldMk cId="0" sldId="268"/>
            <ac:spMk id="11" creationId="{00000000-0000-0000-0000-000000000000}"/>
          </ac:spMkLst>
        </pc:spChg>
      </pc:sldChg>
      <pc:sldChg chg="addSp delSp modSp new del mod setBg">
        <pc:chgData name="Jamla Rizek" userId="7970f71a009d00ee" providerId="LiveId" clId="{1C8E944E-878E-4793-AE3E-E2D04109A520}" dt="2026-09-06T08:50:24.254" v="22" actId="47"/>
        <pc:sldMkLst>
          <pc:docMk/>
          <pc:sldMk cId="1310642098" sldId="269"/>
        </pc:sldMkLst>
        <pc:spChg chg="add del mod">
          <ac:chgData name="Jamla Rizek" userId="7970f71a009d00ee" providerId="LiveId" clId="{1C8E944E-878E-4793-AE3E-E2D04109A520}" dt="2026-09-06T08:48:36.872" v="10" actId="478"/>
          <ac:spMkLst>
            <pc:docMk/>
            <pc:sldMk cId="1310642098" sldId="269"/>
            <ac:spMk id="3" creationId="{F0C62499-3AE4-0AF7-5AB6-FBC9991FE963}"/>
          </ac:spMkLst>
        </pc:spChg>
        <pc:spChg chg="add del">
          <ac:chgData name="Jamla Rizek" userId="7970f71a009d00ee" providerId="LiveId" clId="{1C8E944E-878E-4793-AE3E-E2D04109A520}" dt="2026-09-06T08:49:59.986" v="14" actId="22"/>
          <ac:spMkLst>
            <pc:docMk/>
            <pc:sldMk cId="1310642098" sldId="269"/>
            <ac:spMk id="6" creationId="{9537BE50-0EB1-D41E-A6DB-25584FD9D20F}"/>
          </ac:spMkLst>
        </pc:spChg>
        <pc:picChg chg="add mod">
          <ac:chgData name="Jamla Rizek" userId="7970f71a009d00ee" providerId="LiveId" clId="{1C8E944E-878E-4793-AE3E-E2D04109A520}" dt="2026-09-06T08:48:41.386" v="11" actId="26606"/>
          <ac:picMkLst>
            <pc:docMk/>
            <pc:sldMk cId="1310642098" sldId="269"/>
            <ac:picMk id="4" creationId="{07E10CEF-2EF7-8440-483A-7E506C875813}"/>
          </ac:picMkLst>
        </pc:picChg>
        <pc:picChg chg="add del">
          <ac:chgData name="Jamla Rizek" userId="7970f71a009d00ee" providerId="LiveId" clId="{1C8E944E-878E-4793-AE3E-E2D04109A520}" dt="2026-09-06T08:49:59.986" v="14" actId="22"/>
          <ac:picMkLst>
            <pc:docMk/>
            <pc:sldMk cId="1310642098" sldId="269"/>
            <ac:picMk id="7" creationId="{B98B468E-57D3-3FE7-A7A3-D12E932F678E}"/>
          </ac:picMkLst>
        </pc:picChg>
      </pc:sldChg>
      <pc:sldChg chg="addSp delSp modSp new mod setBg modNotesTx">
        <pc:chgData name="Jamla Rizek" userId="7970f71a009d00ee" providerId="LiveId" clId="{1C8E944E-878E-4793-AE3E-E2D04109A520}" dt="2026-09-06T09:05:42.335" v="595" actId="20577"/>
        <pc:sldMkLst>
          <pc:docMk/>
          <pc:sldMk cId="542118349" sldId="270"/>
        </pc:sldMkLst>
        <pc:spChg chg="add del">
          <ac:chgData name="Jamla Rizek" userId="7970f71a009d00ee" providerId="LiveId" clId="{1C8E944E-878E-4793-AE3E-E2D04109A520}" dt="2026-09-06T08:50:04.816" v="18" actId="22"/>
          <ac:spMkLst>
            <pc:docMk/>
            <pc:sldMk cId="542118349" sldId="270"/>
            <ac:spMk id="3" creationId="{296AB97F-C8DD-F1F4-8D5E-00F1E3D08E97}"/>
          </ac:spMkLst>
        </pc:spChg>
        <pc:spChg chg="add">
          <ac:chgData name="Jamla Rizek" userId="7970f71a009d00ee" providerId="LiveId" clId="{1C8E944E-878E-4793-AE3E-E2D04109A520}" dt="2026-09-06T08:50:20.508" v="21" actId="26606"/>
          <ac:spMkLst>
            <pc:docMk/>
            <pc:sldMk cId="542118349" sldId="270"/>
            <ac:spMk id="10" creationId="{42A4FC2C-047E-45A5-965D-8E1E3BF09BC6}"/>
          </ac:spMkLst>
        </pc:spChg>
        <pc:picChg chg="add del">
          <ac:chgData name="Jamla Rizek" userId="7970f71a009d00ee" providerId="LiveId" clId="{1C8E944E-878E-4793-AE3E-E2D04109A520}" dt="2026-09-06T08:50:04.816" v="18" actId="22"/>
          <ac:picMkLst>
            <pc:docMk/>
            <pc:sldMk cId="542118349" sldId="270"/>
            <ac:picMk id="4" creationId="{0164DC89-EC5F-FB50-E9C2-9FB0708DC383}"/>
          </ac:picMkLst>
        </pc:picChg>
        <pc:picChg chg="add mod">
          <ac:chgData name="Jamla Rizek" userId="7970f71a009d00ee" providerId="LiveId" clId="{1C8E944E-878E-4793-AE3E-E2D04109A520}" dt="2026-09-06T08:50:20.508" v="21" actId="26606"/>
          <ac:picMkLst>
            <pc:docMk/>
            <pc:sldMk cId="542118349" sldId="270"/>
            <ac:picMk id="5" creationId="{C2AACAEB-62C0-973A-F48F-6C7EAD11AB34}"/>
          </ac:picMkLst>
        </pc:picChg>
      </pc:sldChg>
      <pc:sldChg chg="addSp delSp modSp new del mod modNotesTx">
        <pc:chgData name="Jamla Rizek" userId="7970f71a009d00ee" providerId="LiveId" clId="{1C8E944E-878E-4793-AE3E-E2D04109A520}" dt="2026-09-06T09:10:50.700" v="1087" actId="47"/>
        <pc:sldMkLst>
          <pc:docMk/>
          <pc:sldMk cId="2685097592" sldId="271"/>
        </pc:sldMkLst>
        <pc:spChg chg="add del">
          <ac:chgData name="Jamla Rizek" userId="7970f71a009d00ee" providerId="LiveId" clId="{1C8E944E-878E-4793-AE3E-E2D04109A520}" dt="2026-09-06T09:09:07.900" v="1063" actId="22"/>
          <ac:spMkLst>
            <pc:docMk/>
            <pc:sldMk cId="2685097592" sldId="271"/>
            <ac:spMk id="3" creationId="{C443D9DA-F773-312A-8B20-ECF569E41C21}"/>
          </ac:spMkLst>
        </pc:spChg>
        <pc:picChg chg="add del mod">
          <ac:chgData name="Jamla Rizek" userId="7970f71a009d00ee" providerId="LiveId" clId="{1C8E944E-878E-4793-AE3E-E2D04109A520}" dt="2026-09-06T09:10:48.250" v="1086" actId="21"/>
          <ac:picMkLst>
            <pc:docMk/>
            <pc:sldMk cId="2685097592" sldId="271"/>
            <ac:picMk id="5" creationId="{71D3FBC3-89E3-3D3E-AFFB-D17839B3CFA8}"/>
          </ac:picMkLst>
        </pc:picChg>
      </pc:sldChg>
      <pc:sldChg chg="addSp delSp modSp new mod setBg modNotesTx">
        <pc:chgData name="Jamla Rizek" userId="7970f71a009d00ee" providerId="LiveId" clId="{1C8E944E-878E-4793-AE3E-E2D04109A520}" dt="2026-09-07T10:37:13.274" v="1526" actId="20577"/>
        <pc:sldMkLst>
          <pc:docMk/>
          <pc:sldMk cId="1482878932" sldId="272"/>
        </pc:sldMkLst>
        <pc:spChg chg="mod ord">
          <ac:chgData name="Jamla Rizek" userId="7970f71a009d00ee" providerId="LiveId" clId="{1C8E944E-878E-4793-AE3E-E2D04109A520}" dt="2026-09-07T09:57:23.169" v="1124" actId="14100"/>
          <ac:spMkLst>
            <pc:docMk/>
            <pc:sldMk cId="1482878932" sldId="272"/>
            <ac:spMk id="2" creationId="{5FE48A30-31D3-3EBD-50DE-E4EFEA775F0A}"/>
          </ac:spMkLst>
        </pc:spChg>
        <pc:spChg chg="add del mod ord">
          <ac:chgData name="Jamla Rizek" userId="7970f71a009d00ee" providerId="LiveId" clId="{1C8E944E-878E-4793-AE3E-E2D04109A520}" dt="2026-09-06T09:11:18.890" v="1098" actId="26606"/>
          <ac:spMkLst>
            <pc:docMk/>
            <pc:sldMk cId="1482878932" sldId="272"/>
            <ac:spMk id="3" creationId="{7E290666-4404-4E05-92BD-065C57534E11}"/>
          </ac:spMkLst>
        </pc:spChg>
        <pc:spChg chg="add del">
          <ac:chgData name="Jamla Rizek" userId="7970f71a009d00ee" providerId="LiveId" clId="{1C8E944E-878E-4793-AE3E-E2D04109A520}" dt="2026-09-06T09:11:18.890" v="1098" actId="26606"/>
          <ac:spMkLst>
            <pc:docMk/>
            <pc:sldMk cId="1482878932" sldId="272"/>
            <ac:spMk id="10" creationId="{F13C74B1-5B17-4795-BED0-7140497B445A}"/>
          </ac:spMkLst>
        </pc:spChg>
        <pc:spChg chg="add del">
          <ac:chgData name="Jamla Rizek" userId="7970f71a009d00ee" providerId="LiveId" clId="{1C8E944E-878E-4793-AE3E-E2D04109A520}" dt="2026-09-06T09:11:18.890" v="1098" actId="26606"/>
          <ac:spMkLst>
            <pc:docMk/>
            <pc:sldMk cId="1482878932" sldId="272"/>
            <ac:spMk id="12" creationId="{D4974D33-8DC5-464E-8C6D-BE58F0669C17}"/>
          </ac:spMkLst>
        </pc:spChg>
        <pc:spChg chg="add del">
          <ac:chgData name="Jamla Rizek" userId="7970f71a009d00ee" providerId="LiveId" clId="{1C8E944E-878E-4793-AE3E-E2D04109A520}" dt="2026-09-06T09:11:09.520" v="1093" actId="26606"/>
          <ac:spMkLst>
            <pc:docMk/>
            <pc:sldMk cId="1482878932" sldId="272"/>
            <ac:spMk id="17" creationId="{2C61293E-6EBE-43EF-A52C-9BEBFD7679D4}"/>
          </ac:spMkLst>
        </pc:spChg>
        <pc:spChg chg="add del">
          <ac:chgData name="Jamla Rizek" userId="7970f71a009d00ee" providerId="LiveId" clId="{1C8E944E-878E-4793-AE3E-E2D04109A520}" dt="2026-09-06T09:11:09.520" v="1093" actId="26606"/>
          <ac:spMkLst>
            <pc:docMk/>
            <pc:sldMk cId="1482878932" sldId="272"/>
            <ac:spMk id="19" creationId="{21540236-BFD5-4A9D-8840-4703E7F76825}"/>
          </ac:spMkLst>
        </pc:spChg>
        <pc:spChg chg="add del">
          <ac:chgData name="Jamla Rizek" userId="7970f71a009d00ee" providerId="LiveId" clId="{1C8E944E-878E-4793-AE3E-E2D04109A520}" dt="2026-09-06T09:11:13.202" v="1095" actId="26606"/>
          <ac:spMkLst>
            <pc:docMk/>
            <pc:sldMk cId="1482878932" sldId="272"/>
            <ac:spMk id="21" creationId="{04812C46-200A-4DEB-A05E-3ED6C68C2387}"/>
          </ac:spMkLst>
        </pc:spChg>
        <pc:spChg chg="add del">
          <ac:chgData name="Jamla Rizek" userId="7970f71a009d00ee" providerId="LiveId" clId="{1C8E944E-878E-4793-AE3E-E2D04109A520}" dt="2026-09-06T09:11:13.202" v="1095" actId="26606"/>
          <ac:spMkLst>
            <pc:docMk/>
            <pc:sldMk cId="1482878932" sldId="272"/>
            <ac:spMk id="22" creationId="{D1EA859B-E555-4109-94F3-6700E046E008}"/>
          </ac:spMkLst>
        </pc:spChg>
        <pc:spChg chg="add del">
          <ac:chgData name="Jamla Rizek" userId="7970f71a009d00ee" providerId="LiveId" clId="{1C8E944E-878E-4793-AE3E-E2D04109A520}" dt="2026-09-07T09:56:47.383" v="1119" actId="26606"/>
          <ac:spMkLst>
            <pc:docMk/>
            <pc:sldMk cId="1482878932" sldId="272"/>
            <ac:spMk id="28" creationId="{9F7D5CDA-D291-4307-BF55-1381FED29634}"/>
          </ac:spMkLst>
        </pc:spChg>
        <pc:spChg chg="add del">
          <ac:chgData name="Jamla Rizek" userId="7970f71a009d00ee" providerId="LiveId" clId="{1C8E944E-878E-4793-AE3E-E2D04109A520}" dt="2026-09-07T09:56:47.383" v="1119" actId="26606"/>
          <ac:spMkLst>
            <pc:docMk/>
            <pc:sldMk cId="1482878932" sldId="272"/>
            <ac:spMk id="29" creationId="{59B296B9-C5A5-4E4F-9B60-C907B5F1466C}"/>
          </ac:spMkLst>
        </pc:spChg>
        <pc:spChg chg="add del">
          <ac:chgData name="Jamla Rizek" userId="7970f71a009d00ee" providerId="LiveId" clId="{1C8E944E-878E-4793-AE3E-E2D04109A520}" dt="2026-09-07T09:56:47.383" v="1119" actId="26606"/>
          <ac:spMkLst>
            <pc:docMk/>
            <pc:sldMk cId="1482878932" sldId="272"/>
            <ac:spMk id="30" creationId="{D0300FD3-5AF1-6305-15FA-9078072672E2}"/>
          </ac:spMkLst>
        </pc:spChg>
        <pc:spChg chg="add del">
          <ac:chgData name="Jamla Rizek" userId="7970f71a009d00ee" providerId="LiveId" clId="{1C8E944E-878E-4793-AE3E-E2D04109A520}" dt="2026-09-07T09:56:09.898" v="1114"/>
          <ac:spMkLst>
            <pc:docMk/>
            <pc:sldMk cId="1482878932" sldId="272"/>
            <ac:spMk id="31" creationId="{7E290666-4404-4E05-92BD-065C57534E11}"/>
          </ac:spMkLst>
        </pc:spChg>
        <pc:spChg chg="add del">
          <ac:chgData name="Jamla Rizek" userId="7970f71a009d00ee" providerId="LiveId" clId="{1C8E944E-878E-4793-AE3E-E2D04109A520}" dt="2026-09-07T09:56:34.295" v="1116" actId="26606"/>
          <ac:spMkLst>
            <pc:docMk/>
            <pc:sldMk cId="1482878932" sldId="272"/>
            <ac:spMk id="35" creationId="{78BA5F19-D5E1-4ECC-BEC2-DF7AEDFD7C50}"/>
          </ac:spMkLst>
        </pc:spChg>
        <pc:spChg chg="add del">
          <ac:chgData name="Jamla Rizek" userId="7970f71a009d00ee" providerId="LiveId" clId="{1C8E944E-878E-4793-AE3E-E2D04109A520}" dt="2026-09-07T09:56:34.295" v="1116" actId="26606"/>
          <ac:spMkLst>
            <pc:docMk/>
            <pc:sldMk cId="1482878932" sldId="272"/>
            <ac:spMk id="37" creationId="{BB4D578A-F2C4-4EA9-A811-B48E66D63696}"/>
          </ac:spMkLst>
        </pc:spChg>
        <pc:spChg chg="add del">
          <ac:chgData name="Jamla Rizek" userId="7970f71a009d00ee" providerId="LiveId" clId="{1C8E944E-878E-4793-AE3E-E2D04109A520}" dt="2026-09-07T09:56:47.376" v="1118" actId="26606"/>
          <ac:spMkLst>
            <pc:docMk/>
            <pc:sldMk cId="1482878932" sldId="272"/>
            <ac:spMk id="40" creationId="{D55CA618-78A6-47F6-B865-E9315164FB49}"/>
          </ac:spMkLst>
        </pc:spChg>
        <pc:spChg chg="add del">
          <ac:chgData name="Jamla Rizek" userId="7970f71a009d00ee" providerId="LiveId" clId="{1C8E944E-878E-4793-AE3E-E2D04109A520}" dt="2026-09-07T09:56:47.376" v="1118" actId="26606"/>
          <ac:spMkLst>
            <pc:docMk/>
            <pc:sldMk cId="1482878932" sldId="272"/>
            <ac:spMk id="41" creationId="{8ED94938-268E-4C0A-A08A-B3980C78BAEB}"/>
          </ac:spMkLst>
        </pc:spChg>
        <pc:spChg chg="add del">
          <ac:chgData name="Jamla Rizek" userId="7970f71a009d00ee" providerId="LiveId" clId="{1C8E944E-878E-4793-AE3E-E2D04109A520}" dt="2026-09-07T09:57:01.595" v="1120" actId="26606"/>
          <ac:spMkLst>
            <pc:docMk/>
            <pc:sldMk cId="1482878932" sldId="272"/>
            <ac:spMk id="44" creationId="{AE47195D-EC06-4298-8805-0F0D65997676}"/>
          </ac:spMkLst>
        </pc:spChg>
        <pc:spChg chg="add del">
          <ac:chgData name="Jamla Rizek" userId="7970f71a009d00ee" providerId="LiveId" clId="{1C8E944E-878E-4793-AE3E-E2D04109A520}" dt="2026-09-07T09:57:01.595" v="1120" actId="26606"/>
          <ac:spMkLst>
            <pc:docMk/>
            <pc:sldMk cId="1482878932" sldId="272"/>
            <ac:spMk id="45" creationId="{99413ED5-9ED4-4772-BCE4-2BCAE6B12E35}"/>
          </ac:spMkLst>
        </pc:spChg>
        <pc:spChg chg="add del">
          <ac:chgData name="Jamla Rizek" userId="7970f71a009d00ee" providerId="LiveId" clId="{1C8E944E-878E-4793-AE3E-E2D04109A520}" dt="2026-09-07T09:57:01.595" v="1120" actId="26606"/>
          <ac:spMkLst>
            <pc:docMk/>
            <pc:sldMk cId="1482878932" sldId="272"/>
            <ac:spMk id="46" creationId="{04357C93-F0CB-4A1C-8F77-4E9063789819}"/>
          </ac:spMkLst>
        </pc:spChg>
        <pc:spChg chg="add del">
          <ac:chgData name="Jamla Rizek" userId="7970f71a009d00ee" providerId="LiveId" clId="{1C8E944E-878E-4793-AE3E-E2D04109A520}" dt="2026-09-07T09:57:01.595" v="1120" actId="26606"/>
          <ac:spMkLst>
            <pc:docMk/>
            <pc:sldMk cId="1482878932" sldId="272"/>
            <ac:spMk id="47" creationId="{90F533E9-6690-41A8-A372-4C6C622D028D}"/>
          </ac:spMkLst>
        </pc:spChg>
        <pc:spChg chg="add">
          <ac:chgData name="Jamla Rizek" userId="7970f71a009d00ee" providerId="LiveId" clId="{1C8E944E-878E-4793-AE3E-E2D04109A520}" dt="2026-09-07T09:57:01.595" v="1120" actId="26606"/>
          <ac:spMkLst>
            <pc:docMk/>
            <pc:sldMk cId="1482878932" sldId="272"/>
            <ac:spMk id="52" creationId="{6A14B83C-B379-41FC-8327-600DA7EFD524}"/>
          </ac:spMkLst>
        </pc:spChg>
        <pc:grpChg chg="add del">
          <ac:chgData name="Jamla Rizek" userId="7970f71a009d00ee" providerId="LiveId" clId="{1C8E944E-878E-4793-AE3E-E2D04109A520}" dt="2026-09-06T09:11:18.883" v="1097" actId="26606"/>
          <ac:grpSpMkLst>
            <pc:docMk/>
            <pc:sldMk cId="1482878932" sldId="272"/>
            <ac:grpSpMk id="24" creationId="{710FEF04-9FA2-4DD8-EC29-60D92C72296A}"/>
          </ac:grpSpMkLst>
        </pc:grpChg>
        <pc:grpChg chg="add del">
          <ac:chgData name="Jamla Rizek" userId="7970f71a009d00ee" providerId="LiveId" clId="{1C8E944E-878E-4793-AE3E-E2D04109A520}" dt="2026-09-07T09:56:47.376" v="1118" actId="26606"/>
          <ac:grpSpMkLst>
            <pc:docMk/>
            <pc:sldMk cId="1482878932" sldId="272"/>
            <ac:grpSpMk id="42" creationId="{B83D307E-DF68-43F8-97CE-0AAE950A7129}"/>
          </ac:grpSpMkLst>
        </pc:grpChg>
        <pc:grpChg chg="add">
          <ac:chgData name="Jamla Rizek" userId="7970f71a009d00ee" providerId="LiveId" clId="{1C8E944E-878E-4793-AE3E-E2D04109A520}" dt="2026-09-07T09:57:01.595" v="1120" actId="26606"/>
          <ac:grpSpMkLst>
            <pc:docMk/>
            <pc:sldMk cId="1482878932" sldId="272"/>
            <ac:grpSpMk id="54" creationId="{CB018903-3549-4A3B-A9DF-B26757CAA9C6}"/>
          </ac:grpSpMkLst>
        </pc:grpChg>
        <pc:picChg chg="add mod">
          <ac:chgData name="Jamla Rizek" userId="7970f71a009d00ee" providerId="LiveId" clId="{1C8E944E-878E-4793-AE3E-E2D04109A520}" dt="2026-09-07T09:57:01.595" v="1120" actId="26606"/>
          <ac:picMkLst>
            <pc:docMk/>
            <pc:sldMk cId="1482878932" sldId="272"/>
            <ac:picMk id="3" creationId="{D3383BB7-4BFA-F931-B5C7-065FBA6C552B}"/>
          </ac:picMkLst>
        </pc:picChg>
        <pc:picChg chg="add mod ord">
          <ac:chgData name="Jamla Rizek" userId="7970f71a009d00ee" providerId="LiveId" clId="{1C8E944E-878E-4793-AE3E-E2D04109A520}" dt="2026-09-07T09:57:01.595" v="1120" actId="26606"/>
          <ac:picMkLst>
            <pc:docMk/>
            <pc:sldMk cId="1482878932" sldId="272"/>
            <ac:picMk id="5" creationId="{9BABDEF0-6D25-7892-9CA2-B6982404F9E1}"/>
          </ac:picMkLst>
        </pc:picChg>
      </pc:sldChg>
      <pc:sldChg chg="addSp delSp modSp new mod modShow chgLayout">
        <pc:chgData name="Jamla Rizek" userId="7970f71a009d00ee" providerId="LiveId" clId="{1C8E944E-878E-4793-AE3E-E2D04109A520}" dt="2026-09-07T10:18:04.947" v="1165"/>
        <pc:sldMkLst>
          <pc:docMk/>
          <pc:sldMk cId="1334773075" sldId="273"/>
        </pc:sldMkLst>
        <pc:spChg chg="del">
          <ac:chgData name="Jamla Rizek" userId="7970f71a009d00ee" providerId="LiveId" clId="{1C8E944E-878E-4793-AE3E-E2D04109A520}" dt="2026-09-07T09:45:55.354" v="1100" actId="700"/>
          <ac:spMkLst>
            <pc:docMk/>
            <pc:sldMk cId="1334773075" sldId="273"/>
            <ac:spMk id="2" creationId="{61CF3C03-3E0C-2891-C833-CA2C6CC7E7CC}"/>
          </ac:spMkLst>
        </pc:spChg>
        <pc:spChg chg="del">
          <ac:chgData name="Jamla Rizek" userId="7970f71a009d00ee" providerId="LiveId" clId="{1C8E944E-878E-4793-AE3E-E2D04109A520}" dt="2026-09-07T09:45:55.354" v="1100" actId="700"/>
          <ac:spMkLst>
            <pc:docMk/>
            <pc:sldMk cId="1334773075" sldId="273"/>
            <ac:spMk id="3" creationId="{AFBAE2AD-4D4A-9CB6-F85E-D14AFC8D6B27}"/>
          </ac:spMkLst>
        </pc:spChg>
        <pc:spChg chg="add mod ord">
          <ac:chgData name="Jamla Rizek" userId="7970f71a009d00ee" providerId="LiveId" clId="{1C8E944E-878E-4793-AE3E-E2D04109A520}" dt="2026-09-07T10:11:45.693" v="1139" actId="14100"/>
          <ac:spMkLst>
            <pc:docMk/>
            <pc:sldMk cId="1334773075" sldId="273"/>
            <ac:spMk id="4" creationId="{313E1E2F-9837-9459-B3BA-D9900320B39F}"/>
          </ac:spMkLst>
        </pc:spChg>
        <pc:spChg chg="add mod ord">
          <ac:chgData name="Jamla Rizek" userId="7970f71a009d00ee" providerId="LiveId" clId="{1C8E944E-878E-4793-AE3E-E2D04109A520}" dt="2026-09-07T10:18:04.947" v="1165"/>
          <ac:spMkLst>
            <pc:docMk/>
            <pc:sldMk cId="1334773075" sldId="273"/>
            <ac:spMk id="5" creationId="{E6F957AC-098D-1EBE-CDE2-A2E5D44A709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86698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Healthcare is difficult work even on a good day. In high-stress environments, the demand is relentless: clinical complexity, suffering, uncertainty, staffing constraints, ethical conflict, and the expectation that we continue to perform.</a:t>
            </a:r>
            <a:r>
              <a:rPr lang="en-US" dirty="0"/>
              <a:t> </a:t>
            </a:r>
            <a:r>
              <a:rPr dirty="0"/>
              <a:t>Today I want to challenge one idea: that burnout is primarily a failure of individual resilience. We absolutely need individual coping skills, but resilience is also created</a:t>
            </a:r>
            <a:r>
              <a:rPr lang="en-US" dirty="0"/>
              <a:t>, </a:t>
            </a:r>
            <a:r>
              <a:rPr dirty="0"/>
              <a:t>or depleted</a:t>
            </a:r>
            <a:r>
              <a:rPr lang="en-US" dirty="0"/>
              <a:t>, </a:t>
            </a:r>
            <a:r>
              <a:rPr dirty="0"/>
              <a:t>by the environment in which people work.</a:t>
            </a:r>
            <a:r>
              <a:rPr lang="en-US" dirty="0"/>
              <a:t> </a:t>
            </a:r>
            <a:r>
              <a:rPr dirty="0"/>
              <a:t>The question is not only, 'How do we make healthcare workers more resilient?' It is, 'How do we create systems in which they can remain resilient?'</a:t>
            </a:r>
          </a:p>
        </p:txBody>
      </p:sp>
      <p:sp>
        <p:nvSpPr>
          <p:cNvPr id="4" name="Slide Number Placeholder 3"/>
          <p:cNvSpPr>
            <a:spLocks noGrp="1"/>
          </p:cNvSpPr>
          <p:nvPr>
            <p:ph type="sldNum" sz="quarter" idx="5"/>
          </p:nvPr>
        </p:nvSpPr>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Recovery should be designed into high-stress work, not left to chance, because r</a:t>
            </a:r>
            <a:r>
              <a:rPr dirty="0"/>
              <a:t>ecovery is part of readiness.</a:t>
            </a:r>
            <a:r>
              <a:rPr lang="en-US" dirty="0"/>
              <a:t> </a:t>
            </a:r>
            <a:r>
              <a:rPr dirty="0"/>
              <a:t>That means rest, reflection, reconnection, and referral when needed. After a difficult event, operational review can support learning and identify what the team needs, but we should not force people into immediate emotional disclosure.</a:t>
            </a:r>
            <a:r>
              <a:rPr lang="en-US" dirty="0"/>
              <a:t> </a:t>
            </a:r>
            <a:r>
              <a:rPr dirty="0"/>
              <a:t>Recovery also happens between shifts and after sustained periods of high demand</a:t>
            </a:r>
            <a:r>
              <a:rPr lang="en-US" dirty="0"/>
              <a:t>, </a:t>
            </a:r>
            <a:r>
              <a:rPr dirty="0"/>
              <a:t>not only after disasters</a:t>
            </a:r>
            <a:r>
              <a:rPr lang="en-US" dirty="0"/>
              <a:t>. </a:t>
            </a:r>
            <a:r>
              <a:rPr dirty="0"/>
              <a:t>A workforce that never recovers eventually loses the ability to surge.</a:t>
            </a:r>
          </a:p>
        </p:txBody>
      </p:sp>
      <p:sp>
        <p:nvSpPr>
          <p:cNvPr id="4" name="Slide Number Placeholder 3"/>
          <p:cNvSpPr>
            <a:spLocks noGrp="1"/>
          </p:cNvSpPr>
          <p:nvPr>
            <p:ph type="sldNum" sz="quarter" idx="5"/>
          </p:nvPr>
        </p:nvSpPr>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Because we are here in Thailand, I want to make one point explicit: support is not culturally neutral.</a:t>
            </a:r>
            <a:r>
              <a:rPr lang="en-US" dirty="0"/>
              <a:t> I see a multiculturally diverse audience. </a:t>
            </a:r>
            <a:r>
              <a:rPr dirty="0"/>
              <a:t>How people name distress, whether they seek formal mental health care, who they trust, and what sources of meaning and support they use can differ across cultures, professions, generations, and organizations.</a:t>
            </a:r>
            <a:r>
              <a:rPr lang="en-US" dirty="0"/>
              <a:t> </a:t>
            </a:r>
            <a:r>
              <a:rPr dirty="0"/>
              <a:t>So</a:t>
            </a:r>
            <a:r>
              <a:rPr lang="en-US" dirty="0"/>
              <a:t>,</a:t>
            </a:r>
            <a:r>
              <a:rPr dirty="0"/>
              <a:t> the answer is not to export one model of resilience everywhere. Ask local staff what support looks like, use trusted language, protect privacy and dignity, and create more than one pathway for help.</a:t>
            </a:r>
          </a:p>
        </p:txBody>
      </p:sp>
      <p:sp>
        <p:nvSpPr>
          <p:cNvPr id="4" name="Slide Number Placeholder 3"/>
          <p:cNvSpPr>
            <a:spLocks noGrp="1"/>
          </p:cNvSpPr>
          <p:nvPr>
            <p:ph type="sldNum" sz="quarter" idx="5"/>
          </p:nvPr>
        </p:nvSpPr>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dirty="0"/>
              <a:t>If you lead a team, you do not need to wait for a new program to begin.</a:t>
            </a:r>
            <a:r>
              <a:rPr lang="en-US" dirty="0"/>
              <a:t> Here are five actions that do not require waiting for the next strategic plan, that you can start implementing immediately. </a:t>
            </a:r>
            <a:r>
              <a:rPr dirty="0"/>
              <a:t>Tomorrow you can ask what avoidable burden is exhausting your staff. You can clarify priorities. You can protect breaks. You can make support pathways visible</a:t>
            </a:r>
            <a:r>
              <a:rPr lang="en-US" dirty="0"/>
              <a:t>, a</a:t>
            </a:r>
            <a:r>
              <a:rPr dirty="0"/>
              <a:t>nd after a high-stress event, you can follow up again later.</a:t>
            </a:r>
            <a:r>
              <a:rPr lang="en-US" dirty="0"/>
              <a:t> </a:t>
            </a:r>
            <a:r>
              <a:rPr dirty="0"/>
              <a:t>Resilience is built through repeated everyday decisions</a:t>
            </a:r>
            <a:r>
              <a:rPr lang="en-US" dirty="0"/>
              <a:t>, </a:t>
            </a:r>
            <a:r>
              <a:rPr dirty="0"/>
              <a:t>not a single wellness initiative.</a:t>
            </a:r>
            <a:r>
              <a:rPr lang="en-US" dirty="0"/>
              <a:t>  I hope you notice how a lot of what I said thus far is repetitive in theme.</a:t>
            </a:r>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I want to leave you with three responsibilities.</a:t>
            </a:r>
            <a:r>
              <a:rPr lang="en-US" dirty="0"/>
              <a:t> </a:t>
            </a:r>
            <a:r>
              <a:rPr dirty="0"/>
              <a:t>For ourselves: recognize when the work is changing us.</a:t>
            </a:r>
            <a:r>
              <a:rPr lang="en-US" dirty="0"/>
              <a:t> </a:t>
            </a:r>
            <a:r>
              <a:rPr dirty="0"/>
              <a:t>For each other: notice, check in, listen, and connect.</a:t>
            </a:r>
            <a:r>
              <a:rPr lang="en-US" dirty="0"/>
              <a:t> </a:t>
            </a:r>
            <a:r>
              <a:rPr dirty="0"/>
              <a:t>For organizations: create conditions in which people can do difficult work without being consumed by it.</a:t>
            </a:r>
            <a:r>
              <a:rPr lang="en-US" dirty="0"/>
              <a:t> </a:t>
            </a:r>
            <a:r>
              <a:rPr dirty="0"/>
              <a:t>Resilience should not be measured by how much healthcare workers can endure. It should be measured by whether we have built systems that allow them to keep caring.</a:t>
            </a:r>
          </a:p>
        </p:txBody>
      </p:sp>
      <p:sp>
        <p:nvSpPr>
          <p:cNvPr id="4" name="Slide Number Placeholder 3"/>
          <p:cNvSpPr>
            <a:spLocks noGrp="1"/>
          </p:cNvSpPr>
          <p:nvPr>
            <p:ph type="sldNum" sz="quarter" idx="5"/>
          </p:nvPr>
        </p:nvSpPr>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US" dirty="0"/>
              <a:t>This is a free course that is 100% online and comes with a workbook that anyone can access, but I created it for nurses through a grant with Sigma International Nursing Honor Society and the company, Johnson &amp; Johnson.  Please scan the QR code to get free access and Nurses can get continuing education credits. </a:t>
            </a:r>
          </a:p>
        </p:txBody>
      </p:sp>
    </p:spTree>
    <p:extLst>
      <p:ext uri="{BB962C8B-B14F-4D97-AF65-F5344CB8AC3E}">
        <p14:creationId xmlns:p14="http://schemas.microsoft.com/office/powerpoint/2010/main" val="36317382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US" dirty="0"/>
              <a:t>Lastly, please stay connected. For this presentation including detailed notes and a list of resources, please scan that QR code which will take you right to my website, where you can access it for free, as well as review other </a:t>
            </a:r>
            <a:r>
              <a:rPr lang="en-US"/>
              <a:t>educational materials. </a:t>
            </a:r>
            <a:endParaRPr lang="en-US" dirty="0"/>
          </a:p>
        </p:txBody>
      </p:sp>
    </p:spTree>
    <p:extLst>
      <p:ext uri="{BB962C8B-B14F-4D97-AF65-F5344CB8AC3E}">
        <p14:creationId xmlns:p14="http://schemas.microsoft.com/office/powerpoint/2010/main" val="7610124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a:defRPr sz="1300">
                <a:solidFill>
                  <a:srgbClr val="5C6270"/>
                </a:solidFill>
                <a:latin typeface="Aptos"/>
              </a:defRPr>
            </a:pPr>
            <a:r>
              <a:rPr lang="en-US" dirty="0"/>
              <a:t>Not every form of occupational distress is burnout. </a:t>
            </a:r>
            <a:r>
              <a:rPr dirty="0"/>
              <a:t>We often use the word burnout to describe every kind of distress in healthcare, but these experiences are not identical. Burnout, compassion fatigue, secondary traumatic stress, moral distress, and moral injury can overlap, but they have different drivers.</a:t>
            </a:r>
            <a:r>
              <a:rPr lang="en-US" dirty="0"/>
              <a:t> </a:t>
            </a:r>
            <a:r>
              <a:rPr dirty="0"/>
              <a:t>That matters because the intervention has to match the problem. A breathing exercise may help acute stress</a:t>
            </a:r>
            <a:r>
              <a:rPr lang="en-US" dirty="0"/>
              <a:t>, however, i</a:t>
            </a:r>
            <a:r>
              <a:rPr dirty="0"/>
              <a:t>t does not fix chronic understaffing or moral distress created by a system that prevents clinicians from delivering the care they believe patients need.</a:t>
            </a:r>
            <a:r>
              <a:rPr lang="en-US" dirty="0"/>
              <a:t> If we mislabel the problem, we are unlikely to choose the right intervention.</a:t>
            </a:r>
          </a:p>
          <a:p>
            <a:pPr>
              <a:defRPr sz="1300">
                <a:solidFill>
                  <a:srgbClr val="5C6270"/>
                </a:solidFill>
                <a:latin typeface="Aptos"/>
              </a:defRPr>
            </a:pPr>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dirty="0"/>
              <a:t>In the M</a:t>
            </a:r>
            <a:r>
              <a:rPr lang="en-US" dirty="0"/>
              <a:t>ental Health and Psychosocial Support (MHPSS)</a:t>
            </a:r>
            <a:r>
              <a:rPr dirty="0"/>
              <a:t> work, we normalize many stress reactions as understandable responses to abnormal circumstances</a:t>
            </a:r>
            <a:r>
              <a:rPr lang="en-US" dirty="0"/>
              <a:t>, and t</a:t>
            </a:r>
            <a:r>
              <a:rPr dirty="0"/>
              <a:t>he same framing matters here.</a:t>
            </a:r>
            <a:r>
              <a:rPr lang="en-US" dirty="0"/>
              <a:t> </a:t>
            </a:r>
            <a:r>
              <a:rPr dirty="0"/>
              <a:t>When someone is exhausted after months of inadequate staffing, distressed after repeatedly watching patients receive less than the care they deserve, or emotionally depleted after caring for </a:t>
            </a:r>
            <a:r>
              <a:rPr lang="en-US" dirty="0"/>
              <a:t>those </a:t>
            </a:r>
            <a:r>
              <a:rPr dirty="0"/>
              <a:t>suffering every day, the first question should not be 'What is wrong with this person?'</a:t>
            </a:r>
            <a:r>
              <a:rPr lang="en-US" dirty="0"/>
              <a:t> </a:t>
            </a:r>
            <a:r>
              <a:rPr dirty="0"/>
              <a:t>We should ask: What has this person been exposed to? What in the work environment is producing or perpetuating the distress?</a:t>
            </a:r>
            <a:r>
              <a:rPr lang="en-US" dirty="0"/>
              <a:t> Exhaustion can be an understandable response to sustained exposure, not evidence that someone lacks commitment.</a:t>
            </a:r>
          </a:p>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a:defRPr sz="1300">
                <a:solidFill>
                  <a:srgbClr val="5C6270"/>
                </a:solidFill>
                <a:latin typeface="Aptos"/>
              </a:defRPr>
            </a:pPr>
            <a:r>
              <a:rPr lang="en-US" dirty="0"/>
              <a:t>It is important to understand that warning signs appear at the individual, team, and system level. </a:t>
            </a:r>
            <a:r>
              <a:rPr dirty="0"/>
              <a:t>Burnout is not only visible in the individual. It changes teams and ultimately affects operations.</a:t>
            </a:r>
            <a:r>
              <a:rPr lang="en-US" dirty="0"/>
              <a:t> </a:t>
            </a:r>
            <a:r>
              <a:rPr dirty="0"/>
              <a:t>Leaders should be looking for patterns: increasing conflict, withdrawal, communication problems, absenteeism, turnover, and a workforce that can no longer sustain additional demand.</a:t>
            </a:r>
            <a:r>
              <a:rPr lang="en-US" dirty="0"/>
              <a:t> </a:t>
            </a:r>
            <a:r>
              <a:rPr dirty="0"/>
              <a:t>That is why workforce well-being is not separate from readiness or patient safety. It is part of readiness.</a:t>
            </a:r>
          </a:p>
        </p:txBody>
      </p:sp>
      <p:sp>
        <p:nvSpPr>
          <p:cNvPr id="4" name="Slide Number Placeholder 3"/>
          <p:cNvSpPr>
            <a:spLocks noGrp="1"/>
          </p:cNvSpPr>
          <p:nvPr>
            <p:ph type="sldNum" sz="quarter" idx="5"/>
          </p:nvPr>
        </p:nvSpPr>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Resilience is the capacity to adapt, recover, reconnect, and continue with support. </a:t>
            </a:r>
            <a:r>
              <a:rPr dirty="0"/>
              <a:t>Resilience is not stoicism, silence, or the ability to tolerate unlimited adversity.</a:t>
            </a:r>
            <a:r>
              <a:rPr lang="en-US" dirty="0"/>
              <a:t> </a:t>
            </a:r>
            <a:r>
              <a:rPr dirty="0"/>
              <a:t>In my disaster work, resilience has to include the ability to adapt, recover, and reconnect. If people never have the opportunity to recover, what looks like resilience may simply be endurance</a:t>
            </a:r>
            <a:r>
              <a:rPr lang="en-US" dirty="0"/>
              <a:t>, a</a:t>
            </a:r>
            <a:r>
              <a:rPr dirty="0"/>
              <a:t>nd endurance has a limit.</a:t>
            </a:r>
            <a:r>
              <a:rPr lang="en-US" dirty="0"/>
              <a:t> “Just be more resilient” is not a workforce strategy, and unfortunately, that is something that we hear a lot. </a:t>
            </a:r>
          </a:p>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a:defRPr sz="1300">
                <a:solidFill>
                  <a:srgbClr val="5C6270"/>
                </a:solidFill>
                <a:latin typeface="Aptos"/>
              </a:defRPr>
            </a:pPr>
            <a:r>
              <a:rPr lang="en-US" dirty="0"/>
              <a:t>In fact, resilience requires both. Individual skills matter, and organizational conditions determine whether those skills are sustainable. </a:t>
            </a:r>
            <a:r>
              <a:rPr dirty="0"/>
              <a:t>This is the slide I most want people to remember</a:t>
            </a:r>
            <a:r>
              <a:rPr lang="en-US" dirty="0"/>
              <a:t>. </a:t>
            </a:r>
            <a:r>
              <a:rPr dirty="0"/>
              <a:t>Self-care matters. Sleep matters. Peer support matters. Knowing your warning signs matters</a:t>
            </a:r>
            <a:r>
              <a:rPr lang="en-US" dirty="0"/>
              <a:t>, b</a:t>
            </a:r>
            <a:r>
              <a:rPr dirty="0"/>
              <a:t>ut those interventions exist inside a system. If there is no protected time to eat, rest, or recover; if staffing is chronically unsafe; if leaders punish vulnerability; if mental health services technically exist but are inaccessible or stigmatized</a:t>
            </a:r>
            <a:r>
              <a:rPr lang="en-US" dirty="0"/>
              <a:t>, </a:t>
            </a:r>
            <a:r>
              <a:rPr dirty="0"/>
              <a:t>then telling staff to practice resilience becomes hollow.</a:t>
            </a:r>
            <a:r>
              <a:rPr lang="en-US" dirty="0"/>
              <a:t> </a:t>
            </a:r>
            <a:r>
              <a:rPr dirty="0"/>
              <a:t>We need both sides of this slide.</a:t>
            </a:r>
            <a:r>
              <a:rPr lang="en-US" dirty="0"/>
              <a:t> Individual resilience cannot compensate indefinitely for organizational dysfunction.</a:t>
            </a:r>
          </a:p>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where leadership matters. Organizations have a duty to create conditions that support recovery and safe performance. </a:t>
            </a:r>
            <a:r>
              <a:rPr dirty="0"/>
              <a:t>They shape staffing, workload, communication, psychological safety, access to support, and whether recovery is treated as legitimate.</a:t>
            </a:r>
            <a:r>
              <a:rPr lang="en-US" dirty="0"/>
              <a:t> </a:t>
            </a:r>
            <a:r>
              <a:rPr dirty="0"/>
              <a:t>If we want resilient healthcare workers, resilience has to be designed into operations.</a:t>
            </a:r>
            <a:r>
              <a:rPr lang="en-US" dirty="0"/>
              <a:t> </a:t>
            </a:r>
            <a:r>
              <a:rPr dirty="0"/>
              <a:t>That means staffing for sustainability, creating psychological safety, investing in peer and mental health support, and training leaders who know how to respond to distress without stigmatizing it.</a:t>
            </a:r>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a:defRPr sz="1300">
                <a:solidFill>
                  <a:srgbClr val="5C6270"/>
                </a:solidFill>
                <a:latin typeface="Aptos"/>
              </a:defRPr>
            </a:pPr>
            <a:r>
              <a:rPr lang="en-US" dirty="0"/>
              <a:t>One of the most underused resilience interventions is communication. Clear communication reduces uncertainty, cognitive overload, and isolation. </a:t>
            </a:r>
            <a:r>
              <a:rPr dirty="0"/>
              <a:t>In high-stress environments, unclear roles and incomplete information increase cognitive burden. Staff spend energy trying to figure out what is happening, who is responsible, and whether it is safe to speak up.</a:t>
            </a:r>
            <a:r>
              <a:rPr lang="en-US" dirty="0"/>
              <a:t> </a:t>
            </a:r>
            <a:r>
              <a:rPr dirty="0"/>
              <a:t>Structured communication, role clarity, escalation pathways, and psychological safety reduce that unnecessary load. Communication is not just operational</a:t>
            </a:r>
            <a:r>
              <a:rPr lang="en-US" dirty="0"/>
              <a:t>, </a:t>
            </a:r>
            <a:r>
              <a:rPr dirty="0"/>
              <a:t>it is protective.</a:t>
            </a:r>
          </a:p>
        </p:txBody>
      </p:sp>
      <p:sp>
        <p:nvSpPr>
          <p:cNvPr id="4" name="Slide Number Placeholder 3"/>
          <p:cNvSpPr>
            <a:spLocks noGrp="1"/>
          </p:cNvSpPr>
          <p:nvPr>
            <p:ph type="sldNum" sz="quarter" idx="5"/>
          </p:nvPr>
        </p:nvSpPr>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sz="1300">
                <a:solidFill>
                  <a:srgbClr val="D7DCE8"/>
                </a:solidFill>
                <a:latin typeface="Aptos"/>
              </a:defRPr>
            </a:pPr>
            <a:r>
              <a:rPr lang="en-US" dirty="0"/>
              <a:t>Just to be clear, support does not require turning every colleague interaction into therapy. </a:t>
            </a:r>
            <a:r>
              <a:rPr dirty="0"/>
              <a:t>We can adapt the principles of Psychological First Aid</a:t>
            </a:r>
            <a:r>
              <a:rPr lang="en-US" dirty="0"/>
              <a:t> (PFA)</a:t>
            </a:r>
            <a:r>
              <a:rPr dirty="0"/>
              <a:t> to colleagues without pretending we are their therapist.</a:t>
            </a:r>
            <a:r>
              <a:rPr lang="en-US" dirty="0"/>
              <a:t> </a:t>
            </a:r>
            <a:r>
              <a:rPr dirty="0"/>
              <a:t>Notice. Ask. Listen. Connect.</a:t>
            </a:r>
            <a:r>
              <a:rPr lang="en-US" dirty="0"/>
              <a:t> D</a:t>
            </a:r>
            <a:r>
              <a:rPr dirty="0"/>
              <a:t>o not force someone to talk. Do not make promises you cannot keep. Do not assume you know how they feel.</a:t>
            </a:r>
            <a:r>
              <a:rPr lang="en-US" dirty="0"/>
              <a:t> </a:t>
            </a:r>
            <a:r>
              <a:rPr dirty="0"/>
              <a:t>Sometimes the most useful intervention is practical: cover a task, help someone find a resource, make sure they are not isolated, or help them access professional support.</a:t>
            </a:r>
            <a:r>
              <a:rPr lang="en-US" dirty="0"/>
              <a:t> The goal is not to “fix” someone. It is to acknowledge, stabilize, and connect.</a:t>
            </a:r>
          </a:p>
          <a:p>
            <a:pPr>
              <a:defRPr sz="1300">
                <a:solidFill>
                  <a:srgbClr val="D7DCE8"/>
                </a:solidFill>
                <a:latin typeface="Aptos"/>
              </a:defRPr>
            </a:pPr>
            <a:endParaRPr dirty="0"/>
          </a:p>
        </p:txBody>
      </p:sp>
      <p:sp>
        <p:nvSpPr>
          <p:cNvPr id="4" name="Slide Number Placeholder 3"/>
          <p:cNvSpPr>
            <a:spLocks noGrp="1"/>
          </p:cNvSpPr>
          <p:nvPr>
            <p:ph type="sldNum" sz="quarter" idx="5"/>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9/7/2026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9/7/2026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9/7/2026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9/7/2026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9/7/2026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9/7/2026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9/7/2026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hyperlink" Target="https://learn.nctsn.org/course/index.php?categoryid=11" TargetMode="External"/><Relationship Id="rId13" Type="http://schemas.openxmlformats.org/officeDocument/2006/relationships/hyperlink" Target="https://workforgood.org/hiring-insight-mental-health-resources-for-supporting-employees/" TargetMode="External"/><Relationship Id="rId3" Type="http://schemas.openxmlformats.org/officeDocument/2006/relationships/hyperlink" Target="https://www.who.int/publications/i/item/psychological-first-aid" TargetMode="External"/><Relationship Id="rId7" Type="http://schemas.openxmlformats.org/officeDocument/2006/relationships/hyperlink" Target="https://www.thementalhealthcoalition.org/resources/" TargetMode="External"/><Relationship Id="rId12" Type="http://schemas.openxmlformats.org/officeDocument/2006/relationships/hyperlink" Target="https://mentalhealthathome.org/resources/resource-directory/" TargetMode="External"/><Relationship Id="rId2" Type="http://schemas.openxmlformats.org/officeDocument/2006/relationships/hyperlink" Target="https://wadem.org/sigs/mental-health-psychosocial/" TargetMode="External"/><Relationship Id="rId16" Type="http://schemas.openxmlformats.org/officeDocument/2006/relationships/hyperlink" Target="https://workplacementalhealth.org/Employer-Resources" TargetMode="External"/><Relationship Id="rId1" Type="http://schemas.openxmlformats.org/officeDocument/2006/relationships/slideLayout" Target="../slideLayouts/slideLayout2.xml"/><Relationship Id="rId6" Type="http://schemas.openxmlformats.org/officeDocument/2006/relationships/hyperlink" Target="https://mentalhealthfirstaid.org/mental-health-resources/" TargetMode="External"/><Relationship Id="rId11" Type="http://schemas.openxmlformats.org/officeDocument/2006/relationships/hyperlink" Target="https://opa.hhs.gov/adolescent-health/mental-health-adolescents/mental-health-resources" TargetMode="External"/><Relationship Id="rId5" Type="http://schemas.openxmlformats.org/officeDocument/2006/relationships/hyperlink" Target="https://psychologicalfirstaid.com/" TargetMode="External"/><Relationship Id="rId15" Type="http://schemas.openxmlformats.org/officeDocument/2006/relationships/hyperlink" Target="https://www.simplypsychology.com/articles/employee-mental-health-resources" TargetMode="External"/><Relationship Id="rId10" Type="http://schemas.openxmlformats.org/officeDocument/2006/relationships/hyperlink" Target="https://www.ptsd.va.gov/disaster_events/for_providers/psychological_first_aid.asp" TargetMode="External"/><Relationship Id="rId4" Type="http://schemas.openxmlformats.org/officeDocument/2006/relationships/hyperlink" Target="https://www.cdc.gov/mental-health/caring/index.html" TargetMode="External"/><Relationship Id="rId9" Type="http://schemas.openxmlformats.org/officeDocument/2006/relationships/hyperlink" Target="https://www.nimh.nih.gov/health" TargetMode="External"/><Relationship Id="rId14" Type="http://schemas.openxmlformats.org/officeDocument/2006/relationships/hyperlink" Target="https://www.workplacestrategiesformentalhealth.com/topic/Resources-for-employee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121B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685800" y="731520"/>
            <a:ext cx="731520" cy="73152"/>
          </a:xfrm>
          <a:prstGeom prst="rect">
            <a:avLst/>
          </a:prstGeom>
          <a:solidFill>
            <a:srgbClr val="486B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Rectangle 3"/>
          <p:cNvSpPr/>
          <p:nvPr/>
        </p:nvSpPr>
        <p:spPr>
          <a:xfrm>
            <a:off x="1645920" y="731520"/>
            <a:ext cx="731520" cy="73152"/>
          </a:xfrm>
          <a:prstGeom prst="rect">
            <a:avLst/>
          </a:prstGeom>
          <a:solidFill>
            <a:srgbClr val="7A67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2606040" y="731520"/>
            <a:ext cx="731520" cy="73152"/>
          </a:xfrm>
          <a:prstGeom prst="rect">
            <a:avLst/>
          </a:prstGeom>
          <a:solidFill>
            <a:srgbClr val="419C9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85800" y="2146444"/>
            <a:ext cx="10864256" cy="3354765"/>
          </a:xfrm>
          <a:prstGeom prst="rect">
            <a:avLst/>
          </a:prstGeom>
          <a:noFill/>
        </p:spPr>
        <p:txBody>
          <a:bodyPr wrap="none">
            <a:spAutoFit/>
          </a:bodyPr>
          <a:lstStyle/>
          <a:p>
            <a:pPr algn="ctr">
              <a:defRPr sz="3400" b="1">
                <a:solidFill>
                  <a:srgbClr val="FFFFFF"/>
                </a:solidFill>
                <a:latin typeface="Aptos Display"/>
              </a:defRPr>
            </a:pPr>
            <a:r>
              <a:rPr sz="6000" dirty="0"/>
              <a:t>Healthcare Worker Burnout</a:t>
            </a:r>
          </a:p>
          <a:p>
            <a:pPr>
              <a:spcBef>
                <a:spcPts val="1200"/>
              </a:spcBef>
              <a:defRPr sz="2200">
                <a:solidFill>
                  <a:srgbClr val="CDD7EB"/>
                </a:solidFill>
                <a:latin typeface="Aptos"/>
              </a:defRPr>
            </a:pPr>
            <a:r>
              <a:rPr sz="2800" dirty="0"/>
              <a:t>Strategies for Fostering Staff Resilience in High-Stress Environments</a:t>
            </a:r>
            <a:endParaRPr lang="en-US" sz="2800" dirty="0"/>
          </a:p>
          <a:p>
            <a:pPr>
              <a:spcBef>
                <a:spcPts val="1200"/>
              </a:spcBef>
              <a:defRPr sz="2200">
                <a:solidFill>
                  <a:srgbClr val="CDD7EB"/>
                </a:solidFill>
                <a:latin typeface="Aptos"/>
              </a:defRPr>
            </a:pPr>
            <a:endParaRPr lang="en-US" sz="2800" dirty="0"/>
          </a:p>
          <a:p>
            <a:pPr>
              <a:spcBef>
                <a:spcPts val="1200"/>
              </a:spcBef>
              <a:defRPr sz="2200">
                <a:solidFill>
                  <a:srgbClr val="CDD7EB"/>
                </a:solidFill>
                <a:latin typeface="Aptos"/>
              </a:defRPr>
            </a:pPr>
            <a:endParaRPr lang="en-US" sz="2800" dirty="0"/>
          </a:p>
          <a:p>
            <a:pPr>
              <a:spcBef>
                <a:spcPts val="1200"/>
              </a:spcBef>
              <a:defRPr sz="2200">
                <a:solidFill>
                  <a:srgbClr val="CDD7EB"/>
                </a:solidFill>
                <a:latin typeface="Aptos"/>
              </a:defRPr>
            </a:pPr>
            <a:r>
              <a:rPr lang="en-US" sz="2800" dirty="0"/>
              <a:t>Jamla Rizek, DNP, MBA, RN, CEN, CPEN, NHDP-BC, NRP, FAAN, FAEN</a:t>
            </a:r>
            <a:endParaRPr sz="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3" name="TextBox 2"/>
          <p:cNvSpPr txBox="1"/>
          <p:nvPr/>
        </p:nvSpPr>
        <p:spPr>
          <a:xfrm>
            <a:off x="640080" y="411480"/>
            <a:ext cx="10652760" cy="646331"/>
          </a:xfrm>
          <a:prstGeom prst="rect">
            <a:avLst/>
          </a:prstGeom>
          <a:noFill/>
        </p:spPr>
        <p:txBody>
          <a:bodyPr wrap="square">
            <a:spAutoFit/>
          </a:bodyPr>
          <a:lstStyle/>
          <a:p>
            <a:pPr algn="ctr">
              <a:defRPr sz="2800" b="1">
                <a:solidFill>
                  <a:srgbClr val="121B2D"/>
                </a:solidFill>
                <a:latin typeface="Aptos Display"/>
              </a:defRPr>
            </a:pPr>
            <a:r>
              <a:rPr sz="3600" dirty="0"/>
              <a:t>Recovery </a:t>
            </a:r>
            <a:r>
              <a:rPr lang="en-US" sz="3600" dirty="0"/>
              <a:t>i</a:t>
            </a:r>
            <a:r>
              <a:rPr sz="3600" dirty="0"/>
              <a:t>s Part of the Job</a:t>
            </a:r>
          </a:p>
        </p:txBody>
      </p:sp>
      <p:sp>
        <p:nvSpPr>
          <p:cNvPr id="5" name="Rounded Rectangle 4"/>
          <p:cNvSpPr/>
          <p:nvPr/>
        </p:nvSpPr>
        <p:spPr>
          <a:xfrm>
            <a:off x="777240" y="1554480"/>
            <a:ext cx="5074920" cy="1554480"/>
          </a:xfrm>
          <a:prstGeom prst="roundRect">
            <a:avLst/>
          </a:prstGeom>
          <a:solidFill>
            <a:srgbClr val="F1F3F9"/>
          </a:solidFill>
          <a:ln>
            <a:solidFill>
              <a:srgbClr val="DCE0E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777240" y="1554480"/>
            <a:ext cx="73152" cy="1554480"/>
          </a:xfrm>
          <a:prstGeom prst="rect">
            <a:avLst/>
          </a:prstGeom>
          <a:solidFill>
            <a:srgbClr val="486B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850392" y="1531248"/>
            <a:ext cx="4986530" cy="1659429"/>
          </a:xfrm>
          <a:prstGeom prst="rect">
            <a:avLst/>
          </a:prstGeom>
          <a:noFill/>
        </p:spPr>
        <p:txBody>
          <a:bodyPr wrap="square">
            <a:spAutoFit/>
          </a:bodyPr>
          <a:lstStyle/>
          <a:p>
            <a:pPr>
              <a:spcAft>
                <a:spcPts val="700"/>
              </a:spcAft>
              <a:defRPr sz="1700" b="1">
                <a:solidFill>
                  <a:srgbClr val="121B2D"/>
                </a:solidFill>
                <a:latin typeface="Aptos"/>
              </a:defRPr>
            </a:pPr>
            <a:r>
              <a:rPr sz="2400" dirty="0"/>
              <a:t>REST</a:t>
            </a:r>
          </a:p>
          <a:p>
            <a:pPr>
              <a:defRPr sz="1200">
                <a:solidFill>
                  <a:srgbClr val="23262D"/>
                </a:solidFill>
                <a:latin typeface="Aptos"/>
              </a:defRPr>
            </a:pPr>
            <a:r>
              <a:rPr sz="2400" dirty="0"/>
              <a:t>Protected breaks, sleep opportunity, time away after sustained high demand</a:t>
            </a:r>
          </a:p>
        </p:txBody>
      </p:sp>
      <p:sp>
        <p:nvSpPr>
          <p:cNvPr id="8" name="Rounded Rectangle 7"/>
          <p:cNvSpPr/>
          <p:nvPr/>
        </p:nvSpPr>
        <p:spPr>
          <a:xfrm>
            <a:off x="6355079" y="1554480"/>
            <a:ext cx="5074920" cy="1554480"/>
          </a:xfrm>
          <a:prstGeom prst="roundRect">
            <a:avLst/>
          </a:prstGeom>
          <a:solidFill>
            <a:srgbClr val="F1F3F9"/>
          </a:solidFill>
          <a:ln>
            <a:solidFill>
              <a:srgbClr val="DCE0E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6355079" y="1554480"/>
            <a:ext cx="73152" cy="1554480"/>
          </a:xfrm>
          <a:prstGeom prst="rect">
            <a:avLst/>
          </a:prstGeom>
          <a:solidFill>
            <a:srgbClr val="7A67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6428230" y="1580675"/>
            <a:ext cx="4986529" cy="1290097"/>
          </a:xfrm>
          <a:prstGeom prst="rect">
            <a:avLst/>
          </a:prstGeom>
          <a:noFill/>
        </p:spPr>
        <p:txBody>
          <a:bodyPr wrap="square">
            <a:spAutoFit/>
          </a:bodyPr>
          <a:lstStyle/>
          <a:p>
            <a:pPr>
              <a:spcAft>
                <a:spcPts val="700"/>
              </a:spcAft>
              <a:defRPr sz="1700" b="1">
                <a:solidFill>
                  <a:srgbClr val="121B2D"/>
                </a:solidFill>
                <a:latin typeface="Aptos"/>
              </a:defRPr>
            </a:pPr>
            <a:r>
              <a:rPr sz="2400" dirty="0"/>
              <a:t>REFLECT</a:t>
            </a:r>
          </a:p>
          <a:p>
            <a:pPr>
              <a:defRPr sz="1200">
                <a:solidFill>
                  <a:srgbClr val="23262D"/>
                </a:solidFill>
                <a:latin typeface="Aptos"/>
              </a:defRPr>
            </a:pPr>
            <a:r>
              <a:rPr sz="2400" dirty="0"/>
              <a:t>Operational review and learning without forcing emotional disclosure</a:t>
            </a:r>
          </a:p>
        </p:txBody>
      </p:sp>
      <p:sp>
        <p:nvSpPr>
          <p:cNvPr id="11" name="Rounded Rectangle 10"/>
          <p:cNvSpPr/>
          <p:nvPr/>
        </p:nvSpPr>
        <p:spPr>
          <a:xfrm>
            <a:off x="777240" y="3566160"/>
            <a:ext cx="5074920" cy="1554480"/>
          </a:xfrm>
          <a:prstGeom prst="roundRect">
            <a:avLst/>
          </a:prstGeom>
          <a:solidFill>
            <a:srgbClr val="F1F3F9"/>
          </a:solidFill>
          <a:ln>
            <a:solidFill>
              <a:srgbClr val="DCE0E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12" name="Rectangle 11"/>
          <p:cNvSpPr/>
          <p:nvPr/>
        </p:nvSpPr>
        <p:spPr>
          <a:xfrm>
            <a:off x="777240" y="3566160"/>
            <a:ext cx="73152" cy="1554480"/>
          </a:xfrm>
          <a:prstGeom prst="rect">
            <a:avLst/>
          </a:prstGeom>
          <a:solidFill>
            <a:srgbClr val="419C9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850392" y="3566160"/>
            <a:ext cx="4818888" cy="1659429"/>
          </a:xfrm>
          <a:prstGeom prst="rect">
            <a:avLst/>
          </a:prstGeom>
          <a:noFill/>
        </p:spPr>
        <p:txBody>
          <a:bodyPr wrap="square">
            <a:spAutoFit/>
          </a:bodyPr>
          <a:lstStyle/>
          <a:p>
            <a:pPr>
              <a:spcAft>
                <a:spcPts val="700"/>
              </a:spcAft>
              <a:defRPr sz="1700" b="1">
                <a:solidFill>
                  <a:srgbClr val="121B2D"/>
                </a:solidFill>
                <a:latin typeface="Aptos"/>
              </a:defRPr>
            </a:pPr>
            <a:r>
              <a:rPr sz="2400" dirty="0"/>
              <a:t>RECONNECT</a:t>
            </a:r>
          </a:p>
          <a:p>
            <a:pPr>
              <a:defRPr sz="1200">
                <a:solidFill>
                  <a:srgbClr val="23262D"/>
                </a:solidFill>
                <a:latin typeface="Aptos"/>
              </a:defRPr>
            </a:pPr>
            <a:r>
              <a:rPr sz="2400" dirty="0"/>
              <a:t>Peers, family, community, meaning, and trusted sources of support</a:t>
            </a:r>
          </a:p>
        </p:txBody>
      </p:sp>
      <p:sp>
        <p:nvSpPr>
          <p:cNvPr id="14" name="Rounded Rectangle 13"/>
          <p:cNvSpPr/>
          <p:nvPr/>
        </p:nvSpPr>
        <p:spPr>
          <a:xfrm>
            <a:off x="6355079" y="3566160"/>
            <a:ext cx="5074920" cy="1554480"/>
          </a:xfrm>
          <a:prstGeom prst="roundRect">
            <a:avLst/>
          </a:prstGeom>
          <a:solidFill>
            <a:srgbClr val="F1F3F9"/>
          </a:solidFill>
          <a:ln>
            <a:solidFill>
              <a:srgbClr val="DCE0E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6355079" y="3566160"/>
            <a:ext cx="73152" cy="1554480"/>
          </a:xfrm>
          <a:prstGeom prst="rect">
            <a:avLst/>
          </a:prstGeom>
          <a:solidFill>
            <a:srgbClr val="486B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6428230" y="3528100"/>
            <a:ext cx="4986529" cy="1659429"/>
          </a:xfrm>
          <a:prstGeom prst="rect">
            <a:avLst/>
          </a:prstGeom>
          <a:noFill/>
        </p:spPr>
        <p:txBody>
          <a:bodyPr wrap="square">
            <a:spAutoFit/>
          </a:bodyPr>
          <a:lstStyle/>
          <a:p>
            <a:pPr>
              <a:spcAft>
                <a:spcPts val="700"/>
              </a:spcAft>
              <a:defRPr sz="1700" b="1">
                <a:solidFill>
                  <a:srgbClr val="121B2D"/>
                </a:solidFill>
                <a:latin typeface="Aptos"/>
              </a:defRPr>
            </a:pPr>
            <a:r>
              <a:rPr sz="2400" dirty="0"/>
              <a:t>REFER</a:t>
            </a:r>
          </a:p>
          <a:p>
            <a:pPr>
              <a:defRPr sz="1200">
                <a:solidFill>
                  <a:srgbClr val="23262D"/>
                </a:solidFill>
                <a:latin typeface="Aptos"/>
              </a:defRPr>
            </a:pPr>
            <a:r>
              <a:rPr sz="2400" dirty="0"/>
              <a:t>Timely access to professional support when distress persists or impairs functioning</a:t>
            </a:r>
          </a:p>
        </p:txBody>
      </p:sp>
      <p:sp>
        <p:nvSpPr>
          <p:cNvPr id="18" name="TextBox 17"/>
          <p:cNvSpPr txBox="1"/>
          <p:nvPr/>
        </p:nvSpPr>
        <p:spPr>
          <a:xfrm>
            <a:off x="11292840" y="6446520"/>
            <a:ext cx="457200" cy="228600"/>
          </a:xfrm>
          <a:prstGeom prst="rect">
            <a:avLst/>
          </a:prstGeom>
          <a:noFill/>
        </p:spPr>
        <p:txBody>
          <a:bodyPr wrap="none">
            <a:spAutoFit/>
          </a:bodyPr>
          <a:lstStyle/>
          <a:p>
            <a:pPr algn="r">
              <a:defRPr sz="900">
                <a:solidFill>
                  <a:srgbClr val="5C6270"/>
                </a:solidFill>
                <a:latin typeface="Aptos"/>
              </a:defRPr>
            </a:pPr>
            <a:r>
              <a:t>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121B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640080" y="411480"/>
            <a:ext cx="10987628" cy="646331"/>
          </a:xfrm>
          <a:prstGeom prst="rect">
            <a:avLst/>
          </a:prstGeom>
          <a:noFill/>
        </p:spPr>
        <p:txBody>
          <a:bodyPr wrap="square">
            <a:spAutoFit/>
          </a:bodyPr>
          <a:lstStyle/>
          <a:p>
            <a:pPr algn="ctr">
              <a:defRPr sz="2800" b="1">
                <a:solidFill>
                  <a:srgbClr val="FFFFFF"/>
                </a:solidFill>
                <a:latin typeface="Aptos Display"/>
              </a:defRPr>
            </a:pPr>
            <a:r>
              <a:rPr sz="3600" dirty="0"/>
              <a:t>Support Must Fit the People Receiving </a:t>
            </a:r>
            <a:r>
              <a:rPr lang="en-US" sz="3600" dirty="0"/>
              <a:t>i</a:t>
            </a:r>
            <a:r>
              <a:rPr sz="3600" dirty="0"/>
              <a:t>t</a:t>
            </a:r>
          </a:p>
        </p:txBody>
      </p:sp>
      <p:sp>
        <p:nvSpPr>
          <p:cNvPr id="5" name="Rounded Rectangle 4"/>
          <p:cNvSpPr/>
          <p:nvPr/>
        </p:nvSpPr>
        <p:spPr>
          <a:xfrm>
            <a:off x="777240" y="1554480"/>
            <a:ext cx="5120640" cy="4251960"/>
          </a:xfrm>
          <a:prstGeom prst="roundRect">
            <a:avLst/>
          </a:prstGeom>
          <a:solidFill>
            <a:srgbClr val="1F2A40"/>
          </a:solidFill>
          <a:ln>
            <a:solidFill>
              <a:srgbClr val="7A67B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ounded Rectangle 5"/>
          <p:cNvSpPr/>
          <p:nvPr/>
        </p:nvSpPr>
        <p:spPr>
          <a:xfrm>
            <a:off x="6291072" y="1554480"/>
            <a:ext cx="5120640" cy="4251960"/>
          </a:xfrm>
          <a:prstGeom prst="roundRect">
            <a:avLst/>
          </a:prstGeom>
          <a:solidFill>
            <a:srgbClr val="1F2A40"/>
          </a:solidFill>
          <a:ln>
            <a:solidFill>
              <a:srgbClr val="419C9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028083" y="1756856"/>
            <a:ext cx="4846320" cy="3847207"/>
          </a:xfrm>
          <a:prstGeom prst="rect">
            <a:avLst/>
          </a:prstGeom>
          <a:noFill/>
        </p:spPr>
        <p:txBody>
          <a:bodyPr wrap="square">
            <a:spAutoFit/>
          </a:bodyPr>
          <a:lstStyle/>
          <a:p>
            <a:pPr>
              <a:defRPr sz="2000" b="1">
                <a:solidFill>
                  <a:srgbClr val="7A67B8"/>
                </a:solidFill>
              </a:defRPr>
            </a:pPr>
            <a:r>
              <a:rPr sz="3600" dirty="0"/>
              <a:t>ASK</a:t>
            </a:r>
          </a:p>
          <a:p>
            <a:pPr>
              <a:spcBef>
                <a:spcPts val="1200"/>
              </a:spcBef>
              <a:defRPr sz="1400">
                <a:solidFill>
                  <a:srgbClr val="FFFFFF"/>
                </a:solidFill>
              </a:defRPr>
            </a:pPr>
            <a:r>
              <a:rPr sz="2800" dirty="0"/>
              <a:t>• How is distress described?</a:t>
            </a:r>
          </a:p>
          <a:p>
            <a:pPr>
              <a:spcBef>
                <a:spcPts val="1200"/>
              </a:spcBef>
              <a:defRPr sz="1400">
                <a:solidFill>
                  <a:srgbClr val="FFFFFF"/>
                </a:solidFill>
              </a:defRPr>
            </a:pPr>
            <a:r>
              <a:rPr sz="2800" dirty="0"/>
              <a:t>• Who do staff trust?</a:t>
            </a:r>
          </a:p>
          <a:p>
            <a:pPr>
              <a:spcBef>
                <a:spcPts val="1200"/>
              </a:spcBef>
              <a:defRPr sz="1400">
                <a:solidFill>
                  <a:srgbClr val="FFFFFF"/>
                </a:solidFill>
              </a:defRPr>
            </a:pPr>
            <a:r>
              <a:rPr sz="2800" dirty="0"/>
              <a:t>• What makes help-seeking feel safe</a:t>
            </a:r>
            <a:r>
              <a:rPr lang="en-US" sz="2800" dirty="0"/>
              <a:t>, </a:t>
            </a:r>
            <a:r>
              <a:rPr sz="2800" dirty="0"/>
              <a:t>or unsafe?</a:t>
            </a:r>
          </a:p>
          <a:p>
            <a:pPr>
              <a:spcBef>
                <a:spcPts val="1200"/>
              </a:spcBef>
              <a:defRPr sz="1400">
                <a:solidFill>
                  <a:srgbClr val="FFFFFF"/>
                </a:solidFill>
              </a:defRPr>
            </a:pPr>
            <a:r>
              <a:rPr sz="2800" dirty="0"/>
              <a:t>• What role do family, faith, peers, or community play?</a:t>
            </a:r>
          </a:p>
        </p:txBody>
      </p:sp>
      <p:sp>
        <p:nvSpPr>
          <p:cNvPr id="8" name="TextBox 7"/>
          <p:cNvSpPr txBox="1"/>
          <p:nvPr/>
        </p:nvSpPr>
        <p:spPr>
          <a:xfrm>
            <a:off x="6565392" y="1777861"/>
            <a:ext cx="4846320" cy="3847207"/>
          </a:xfrm>
          <a:prstGeom prst="rect">
            <a:avLst/>
          </a:prstGeom>
          <a:noFill/>
        </p:spPr>
        <p:txBody>
          <a:bodyPr wrap="square">
            <a:spAutoFit/>
          </a:bodyPr>
          <a:lstStyle/>
          <a:p>
            <a:pPr>
              <a:defRPr sz="2000" b="1">
                <a:solidFill>
                  <a:srgbClr val="419C9D"/>
                </a:solidFill>
              </a:defRPr>
            </a:pPr>
            <a:r>
              <a:rPr sz="3600" dirty="0"/>
              <a:t>ADAPT</a:t>
            </a:r>
          </a:p>
          <a:p>
            <a:pPr>
              <a:spcBef>
                <a:spcPts val="1200"/>
              </a:spcBef>
              <a:defRPr sz="1400">
                <a:solidFill>
                  <a:srgbClr val="FFFFFF"/>
                </a:solidFill>
              </a:defRPr>
            </a:pPr>
            <a:r>
              <a:rPr sz="2800" dirty="0"/>
              <a:t>• Use trusted language</a:t>
            </a:r>
          </a:p>
          <a:p>
            <a:pPr>
              <a:spcBef>
                <a:spcPts val="1200"/>
              </a:spcBef>
              <a:defRPr sz="1400">
                <a:solidFill>
                  <a:srgbClr val="FFFFFF"/>
                </a:solidFill>
              </a:defRPr>
            </a:pPr>
            <a:r>
              <a:rPr sz="2800" dirty="0"/>
              <a:t>• Offer more than one pathway to support</a:t>
            </a:r>
          </a:p>
          <a:p>
            <a:pPr>
              <a:spcBef>
                <a:spcPts val="1200"/>
              </a:spcBef>
              <a:defRPr sz="1400">
                <a:solidFill>
                  <a:srgbClr val="FFFFFF"/>
                </a:solidFill>
              </a:defRPr>
            </a:pPr>
            <a:r>
              <a:rPr sz="2800" dirty="0"/>
              <a:t>• Protect privacy and dignity</a:t>
            </a:r>
          </a:p>
          <a:p>
            <a:pPr>
              <a:spcBef>
                <a:spcPts val="1200"/>
              </a:spcBef>
              <a:defRPr sz="1400">
                <a:solidFill>
                  <a:srgbClr val="FFFFFF"/>
                </a:solidFill>
              </a:defRPr>
            </a:pPr>
            <a:r>
              <a:rPr sz="2800" dirty="0"/>
              <a:t>• Partner with local staff rather than importing assumptions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2882483" y="411480"/>
            <a:ext cx="6487995" cy="646331"/>
          </a:xfrm>
          <a:prstGeom prst="rect">
            <a:avLst/>
          </a:prstGeom>
          <a:noFill/>
        </p:spPr>
        <p:txBody>
          <a:bodyPr wrap="none">
            <a:spAutoFit/>
          </a:bodyPr>
          <a:lstStyle/>
          <a:p>
            <a:pPr algn="ctr">
              <a:defRPr sz="2800" b="1">
                <a:solidFill>
                  <a:srgbClr val="121B2D"/>
                </a:solidFill>
                <a:latin typeface="Aptos Display"/>
              </a:defRPr>
            </a:pPr>
            <a:r>
              <a:rPr sz="3600" dirty="0"/>
              <a:t>What Leaders Can Do Tomorrow</a:t>
            </a:r>
          </a:p>
        </p:txBody>
      </p:sp>
      <p:sp>
        <p:nvSpPr>
          <p:cNvPr id="5" name="Oval 4"/>
          <p:cNvSpPr/>
          <p:nvPr/>
        </p:nvSpPr>
        <p:spPr>
          <a:xfrm>
            <a:off x="868680" y="1417320"/>
            <a:ext cx="566928" cy="566928"/>
          </a:xfrm>
          <a:prstGeom prst="ellipse">
            <a:avLst/>
          </a:prstGeom>
          <a:solidFill>
            <a:srgbClr val="486B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868680" y="1527048"/>
            <a:ext cx="566928" cy="228600"/>
          </a:xfrm>
          <a:prstGeom prst="rect">
            <a:avLst/>
          </a:prstGeom>
          <a:noFill/>
        </p:spPr>
        <p:txBody>
          <a:bodyPr wrap="none">
            <a:spAutoFit/>
          </a:bodyPr>
          <a:lstStyle/>
          <a:p>
            <a:pPr algn="ctr">
              <a:defRPr sz="1200" b="1">
                <a:solidFill>
                  <a:srgbClr val="FFFFFF"/>
                </a:solidFill>
              </a:defRPr>
            </a:pPr>
            <a:r>
              <a:t>1</a:t>
            </a:r>
          </a:p>
        </p:txBody>
      </p:sp>
      <p:sp>
        <p:nvSpPr>
          <p:cNvPr id="7" name="TextBox 6"/>
          <p:cNvSpPr txBox="1"/>
          <p:nvPr/>
        </p:nvSpPr>
        <p:spPr>
          <a:xfrm>
            <a:off x="1691640" y="1399032"/>
            <a:ext cx="8604663" cy="954107"/>
          </a:xfrm>
          <a:prstGeom prst="rect">
            <a:avLst/>
          </a:prstGeom>
          <a:noFill/>
        </p:spPr>
        <p:txBody>
          <a:bodyPr wrap="none">
            <a:spAutoFit/>
          </a:bodyPr>
          <a:lstStyle/>
          <a:p>
            <a:pPr>
              <a:defRPr sz="1600" b="1">
                <a:solidFill>
                  <a:srgbClr val="121B2D"/>
                </a:solidFill>
              </a:defRPr>
            </a:pPr>
            <a:r>
              <a:rPr sz="2800" dirty="0"/>
              <a:t>ASK</a:t>
            </a:r>
            <a:endParaRPr lang="en-US" sz="2800" dirty="0"/>
          </a:p>
          <a:p>
            <a:pPr>
              <a:defRPr sz="1300">
                <a:solidFill>
                  <a:srgbClr val="23262D"/>
                </a:solidFill>
              </a:defRPr>
            </a:pPr>
            <a:r>
              <a:rPr lang="en-US" sz="2800" dirty="0"/>
              <a:t>Ask teams what is creating the greatest avoidable burden.</a:t>
            </a:r>
          </a:p>
        </p:txBody>
      </p:sp>
      <p:sp>
        <p:nvSpPr>
          <p:cNvPr id="8" name="Oval 7"/>
          <p:cNvSpPr/>
          <p:nvPr/>
        </p:nvSpPr>
        <p:spPr>
          <a:xfrm>
            <a:off x="868680" y="2313432"/>
            <a:ext cx="566928" cy="566928"/>
          </a:xfrm>
          <a:prstGeom prst="ellipse">
            <a:avLst/>
          </a:prstGeom>
          <a:solidFill>
            <a:srgbClr val="7A67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868680" y="2423160"/>
            <a:ext cx="566928" cy="228600"/>
          </a:xfrm>
          <a:prstGeom prst="rect">
            <a:avLst/>
          </a:prstGeom>
          <a:noFill/>
        </p:spPr>
        <p:txBody>
          <a:bodyPr wrap="none">
            <a:spAutoFit/>
          </a:bodyPr>
          <a:lstStyle/>
          <a:p>
            <a:pPr algn="ctr">
              <a:defRPr sz="1200" b="1">
                <a:solidFill>
                  <a:srgbClr val="FFFFFF"/>
                </a:solidFill>
              </a:defRPr>
            </a:pPr>
            <a:r>
              <a:t>2</a:t>
            </a:r>
          </a:p>
        </p:txBody>
      </p:sp>
      <p:sp>
        <p:nvSpPr>
          <p:cNvPr id="10" name="TextBox 9"/>
          <p:cNvSpPr txBox="1"/>
          <p:nvPr/>
        </p:nvSpPr>
        <p:spPr>
          <a:xfrm>
            <a:off x="1691640" y="2295144"/>
            <a:ext cx="8213339" cy="954107"/>
          </a:xfrm>
          <a:prstGeom prst="rect">
            <a:avLst/>
          </a:prstGeom>
          <a:noFill/>
        </p:spPr>
        <p:txBody>
          <a:bodyPr wrap="none">
            <a:spAutoFit/>
          </a:bodyPr>
          <a:lstStyle/>
          <a:p>
            <a:pPr>
              <a:defRPr sz="1600" b="1">
                <a:solidFill>
                  <a:srgbClr val="121B2D"/>
                </a:solidFill>
              </a:defRPr>
            </a:pPr>
            <a:r>
              <a:rPr sz="2800"/>
              <a:t>CLARIFY</a:t>
            </a:r>
          </a:p>
          <a:p>
            <a:pPr>
              <a:defRPr sz="1300">
                <a:solidFill>
                  <a:srgbClr val="23262D"/>
                </a:solidFill>
              </a:defRPr>
            </a:pPr>
            <a:r>
              <a:rPr sz="2800"/>
              <a:t>Make roles, priorities, and escalation pathways explicit.</a:t>
            </a:r>
          </a:p>
        </p:txBody>
      </p:sp>
      <p:sp>
        <p:nvSpPr>
          <p:cNvPr id="11" name="Oval 10"/>
          <p:cNvSpPr/>
          <p:nvPr/>
        </p:nvSpPr>
        <p:spPr>
          <a:xfrm>
            <a:off x="868680" y="3209544"/>
            <a:ext cx="566928" cy="566928"/>
          </a:xfrm>
          <a:prstGeom prst="ellipse">
            <a:avLst/>
          </a:prstGeom>
          <a:solidFill>
            <a:srgbClr val="419C9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868680" y="3319272"/>
            <a:ext cx="566928" cy="228600"/>
          </a:xfrm>
          <a:prstGeom prst="rect">
            <a:avLst/>
          </a:prstGeom>
          <a:noFill/>
        </p:spPr>
        <p:txBody>
          <a:bodyPr wrap="none">
            <a:spAutoFit/>
          </a:bodyPr>
          <a:lstStyle/>
          <a:p>
            <a:pPr algn="ctr">
              <a:defRPr sz="1200" b="1">
                <a:solidFill>
                  <a:srgbClr val="FFFFFF"/>
                </a:solidFill>
              </a:defRPr>
            </a:pPr>
            <a:r>
              <a:t>3</a:t>
            </a:r>
          </a:p>
        </p:txBody>
      </p:sp>
      <p:sp>
        <p:nvSpPr>
          <p:cNvPr id="13" name="TextBox 12"/>
          <p:cNvSpPr txBox="1"/>
          <p:nvPr/>
        </p:nvSpPr>
        <p:spPr>
          <a:xfrm>
            <a:off x="1691640" y="3191256"/>
            <a:ext cx="9652642" cy="954107"/>
          </a:xfrm>
          <a:prstGeom prst="rect">
            <a:avLst/>
          </a:prstGeom>
          <a:noFill/>
        </p:spPr>
        <p:txBody>
          <a:bodyPr wrap="none">
            <a:spAutoFit/>
          </a:bodyPr>
          <a:lstStyle/>
          <a:p>
            <a:pPr>
              <a:defRPr sz="1600" b="1">
                <a:solidFill>
                  <a:srgbClr val="121B2D"/>
                </a:solidFill>
              </a:defRPr>
            </a:pPr>
            <a:r>
              <a:rPr sz="2800" dirty="0"/>
              <a:t>PROTECT</a:t>
            </a:r>
          </a:p>
          <a:p>
            <a:pPr>
              <a:defRPr sz="1300">
                <a:solidFill>
                  <a:srgbClr val="23262D"/>
                </a:solidFill>
              </a:defRPr>
            </a:pPr>
            <a:r>
              <a:rPr sz="2800" dirty="0"/>
              <a:t>Protect breaks, recovery time, and psychologically safe reporting.</a:t>
            </a:r>
          </a:p>
        </p:txBody>
      </p:sp>
      <p:sp>
        <p:nvSpPr>
          <p:cNvPr id="14" name="Oval 13"/>
          <p:cNvSpPr/>
          <p:nvPr/>
        </p:nvSpPr>
        <p:spPr>
          <a:xfrm>
            <a:off x="868680" y="4105656"/>
            <a:ext cx="566928" cy="566928"/>
          </a:xfrm>
          <a:prstGeom prst="ellipse">
            <a:avLst/>
          </a:prstGeom>
          <a:solidFill>
            <a:srgbClr val="486B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868680" y="4215384"/>
            <a:ext cx="566928" cy="228600"/>
          </a:xfrm>
          <a:prstGeom prst="rect">
            <a:avLst/>
          </a:prstGeom>
          <a:noFill/>
        </p:spPr>
        <p:txBody>
          <a:bodyPr wrap="none">
            <a:spAutoFit/>
          </a:bodyPr>
          <a:lstStyle/>
          <a:p>
            <a:pPr algn="ctr">
              <a:defRPr sz="1200" b="1">
                <a:solidFill>
                  <a:srgbClr val="FFFFFF"/>
                </a:solidFill>
              </a:defRPr>
            </a:pPr>
            <a:r>
              <a:t>4</a:t>
            </a:r>
          </a:p>
        </p:txBody>
      </p:sp>
      <p:sp>
        <p:nvSpPr>
          <p:cNvPr id="16" name="TextBox 15"/>
          <p:cNvSpPr txBox="1"/>
          <p:nvPr/>
        </p:nvSpPr>
        <p:spPr>
          <a:xfrm>
            <a:off x="1691640" y="4087368"/>
            <a:ext cx="9649052" cy="954107"/>
          </a:xfrm>
          <a:prstGeom prst="rect">
            <a:avLst/>
          </a:prstGeom>
          <a:noFill/>
        </p:spPr>
        <p:txBody>
          <a:bodyPr wrap="none">
            <a:spAutoFit/>
          </a:bodyPr>
          <a:lstStyle/>
          <a:p>
            <a:pPr>
              <a:defRPr sz="1600" b="1">
                <a:solidFill>
                  <a:srgbClr val="121B2D"/>
                </a:solidFill>
              </a:defRPr>
            </a:pPr>
            <a:r>
              <a:rPr sz="2800"/>
              <a:t>CONNECT</a:t>
            </a:r>
          </a:p>
          <a:p>
            <a:pPr>
              <a:defRPr sz="1300">
                <a:solidFill>
                  <a:srgbClr val="23262D"/>
                </a:solidFill>
              </a:defRPr>
            </a:pPr>
            <a:r>
              <a:rPr sz="2800"/>
              <a:t>Make peer and professional support easy to find and easy to use.</a:t>
            </a:r>
          </a:p>
        </p:txBody>
      </p:sp>
      <p:sp>
        <p:nvSpPr>
          <p:cNvPr id="17" name="Oval 16"/>
          <p:cNvSpPr/>
          <p:nvPr/>
        </p:nvSpPr>
        <p:spPr>
          <a:xfrm>
            <a:off x="868680" y="5001768"/>
            <a:ext cx="566928" cy="566928"/>
          </a:xfrm>
          <a:prstGeom prst="ellipse">
            <a:avLst/>
          </a:prstGeom>
          <a:solidFill>
            <a:srgbClr val="7A67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868680" y="5111496"/>
            <a:ext cx="566928" cy="228600"/>
          </a:xfrm>
          <a:prstGeom prst="rect">
            <a:avLst/>
          </a:prstGeom>
          <a:noFill/>
        </p:spPr>
        <p:txBody>
          <a:bodyPr wrap="none">
            <a:spAutoFit/>
          </a:bodyPr>
          <a:lstStyle/>
          <a:p>
            <a:pPr algn="ctr">
              <a:defRPr sz="1200" b="1">
                <a:solidFill>
                  <a:srgbClr val="FFFFFF"/>
                </a:solidFill>
              </a:defRPr>
            </a:pPr>
            <a:r>
              <a:t>5</a:t>
            </a:r>
          </a:p>
        </p:txBody>
      </p:sp>
      <p:sp>
        <p:nvSpPr>
          <p:cNvPr id="19" name="TextBox 18"/>
          <p:cNvSpPr txBox="1"/>
          <p:nvPr/>
        </p:nvSpPr>
        <p:spPr>
          <a:xfrm>
            <a:off x="1691640" y="4983480"/>
            <a:ext cx="10485435" cy="954107"/>
          </a:xfrm>
          <a:prstGeom prst="rect">
            <a:avLst/>
          </a:prstGeom>
          <a:noFill/>
        </p:spPr>
        <p:txBody>
          <a:bodyPr wrap="none">
            <a:spAutoFit/>
          </a:bodyPr>
          <a:lstStyle/>
          <a:p>
            <a:pPr>
              <a:defRPr sz="1600" b="1">
                <a:solidFill>
                  <a:srgbClr val="121B2D"/>
                </a:solidFill>
              </a:defRPr>
            </a:pPr>
            <a:r>
              <a:rPr sz="2800" dirty="0"/>
              <a:t>FOLLOW UP</a:t>
            </a:r>
          </a:p>
          <a:p>
            <a:pPr>
              <a:defRPr sz="1300">
                <a:solidFill>
                  <a:srgbClr val="23262D"/>
                </a:solidFill>
              </a:defRPr>
            </a:pPr>
            <a:r>
              <a:rPr sz="2800" dirty="0"/>
              <a:t>After high-stress events, check back</a:t>
            </a:r>
            <a:r>
              <a:rPr lang="en-US" sz="2800" dirty="0"/>
              <a:t>, </a:t>
            </a:r>
            <a:r>
              <a:rPr sz="2800" dirty="0"/>
              <a:t>support cannot be one-and-done.</a:t>
            </a:r>
          </a:p>
        </p:txBody>
      </p:sp>
      <p:sp>
        <p:nvSpPr>
          <p:cNvPr id="20" name="TextBox 19"/>
          <p:cNvSpPr txBox="1"/>
          <p:nvPr/>
        </p:nvSpPr>
        <p:spPr>
          <a:xfrm>
            <a:off x="11292840" y="6446520"/>
            <a:ext cx="457200" cy="228600"/>
          </a:xfrm>
          <a:prstGeom prst="rect">
            <a:avLst/>
          </a:prstGeom>
          <a:noFill/>
        </p:spPr>
        <p:txBody>
          <a:bodyPr wrap="none">
            <a:spAutoFit/>
          </a:bodyPr>
          <a:lstStyle/>
          <a:p>
            <a:pPr algn="r">
              <a:defRPr sz="900">
                <a:solidFill>
                  <a:srgbClr val="5C6270"/>
                </a:solidFill>
                <a:latin typeface="Aptos"/>
              </a:defRPr>
            </a:pPr>
            <a:r>
              <a:t>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121B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3888845" y="914400"/>
            <a:ext cx="4383829" cy="646331"/>
          </a:xfrm>
          <a:prstGeom prst="rect">
            <a:avLst/>
          </a:prstGeom>
          <a:noFill/>
        </p:spPr>
        <p:txBody>
          <a:bodyPr wrap="none">
            <a:spAutoFit/>
          </a:bodyPr>
          <a:lstStyle/>
          <a:p>
            <a:pPr algn="ctr">
              <a:defRPr sz="3000" b="1">
                <a:solidFill>
                  <a:srgbClr val="FFFFFF"/>
                </a:solidFill>
              </a:defRPr>
            </a:pPr>
            <a:r>
              <a:rPr sz="3600" dirty="0"/>
              <a:t>Three Responsibilities</a:t>
            </a:r>
          </a:p>
        </p:txBody>
      </p:sp>
      <p:sp>
        <p:nvSpPr>
          <p:cNvPr id="4" name="Rounded Rectangle 3"/>
          <p:cNvSpPr/>
          <p:nvPr/>
        </p:nvSpPr>
        <p:spPr>
          <a:xfrm>
            <a:off x="777240" y="2057399"/>
            <a:ext cx="3429000" cy="3342504"/>
          </a:xfrm>
          <a:prstGeom prst="roundRect">
            <a:avLst/>
          </a:prstGeom>
          <a:solidFill>
            <a:srgbClr val="1F2A40"/>
          </a:solidFill>
          <a:ln>
            <a:solidFill>
              <a:srgbClr val="486BB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77240" y="2395728"/>
            <a:ext cx="3398825" cy="1600438"/>
          </a:xfrm>
          <a:prstGeom prst="rect">
            <a:avLst/>
          </a:prstGeom>
          <a:noFill/>
        </p:spPr>
        <p:txBody>
          <a:bodyPr wrap="square">
            <a:spAutoFit/>
          </a:bodyPr>
          <a:lstStyle/>
          <a:p>
            <a:pPr algn="ctr">
              <a:defRPr sz="1600" b="1">
                <a:solidFill>
                  <a:srgbClr val="486BBE"/>
                </a:solidFill>
              </a:defRPr>
            </a:pPr>
            <a:r>
              <a:rPr sz="3200" dirty="0"/>
              <a:t>FOR OURSELVES</a:t>
            </a:r>
          </a:p>
          <a:p>
            <a:pPr algn="ctr">
              <a:spcBef>
                <a:spcPts val="1200"/>
              </a:spcBef>
              <a:defRPr sz="1400">
                <a:solidFill>
                  <a:srgbClr val="FFFFFF"/>
                </a:solidFill>
              </a:defRPr>
            </a:pPr>
            <a:r>
              <a:rPr sz="2800" dirty="0"/>
              <a:t>Recognize when the work is changing us</a:t>
            </a:r>
            <a:r>
              <a:rPr dirty="0"/>
              <a:t>.</a:t>
            </a:r>
          </a:p>
        </p:txBody>
      </p:sp>
      <p:sp>
        <p:nvSpPr>
          <p:cNvPr id="6" name="Rounded Rectangle 5"/>
          <p:cNvSpPr/>
          <p:nvPr/>
        </p:nvSpPr>
        <p:spPr>
          <a:xfrm>
            <a:off x="4572000" y="2057399"/>
            <a:ext cx="3429000" cy="3342503"/>
          </a:xfrm>
          <a:prstGeom prst="roundRect">
            <a:avLst/>
          </a:prstGeom>
          <a:solidFill>
            <a:srgbClr val="1F2A40"/>
          </a:solidFill>
          <a:ln>
            <a:solidFill>
              <a:srgbClr val="7A67B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4572000" y="2395728"/>
            <a:ext cx="3429000" cy="1600438"/>
          </a:xfrm>
          <a:prstGeom prst="rect">
            <a:avLst/>
          </a:prstGeom>
          <a:noFill/>
        </p:spPr>
        <p:txBody>
          <a:bodyPr wrap="square">
            <a:spAutoFit/>
          </a:bodyPr>
          <a:lstStyle/>
          <a:p>
            <a:pPr algn="ctr">
              <a:defRPr sz="1600" b="1">
                <a:solidFill>
                  <a:srgbClr val="7A67B8"/>
                </a:solidFill>
              </a:defRPr>
            </a:pPr>
            <a:r>
              <a:rPr sz="3200" dirty="0"/>
              <a:t>FOR EACH OTHER</a:t>
            </a:r>
          </a:p>
          <a:p>
            <a:pPr algn="ctr">
              <a:spcBef>
                <a:spcPts val="1200"/>
              </a:spcBef>
              <a:defRPr sz="1400">
                <a:solidFill>
                  <a:srgbClr val="FFFFFF"/>
                </a:solidFill>
              </a:defRPr>
            </a:pPr>
            <a:r>
              <a:rPr sz="2800" dirty="0"/>
              <a:t>Notice, check in, listen, and connect.</a:t>
            </a:r>
          </a:p>
        </p:txBody>
      </p:sp>
      <p:sp>
        <p:nvSpPr>
          <p:cNvPr id="8" name="Rounded Rectangle 7"/>
          <p:cNvSpPr/>
          <p:nvPr/>
        </p:nvSpPr>
        <p:spPr>
          <a:xfrm>
            <a:off x="8366760" y="2057399"/>
            <a:ext cx="3429000" cy="3342503"/>
          </a:xfrm>
          <a:prstGeom prst="roundRect">
            <a:avLst/>
          </a:prstGeom>
          <a:solidFill>
            <a:srgbClr val="1F2A40"/>
          </a:solidFill>
          <a:ln>
            <a:solidFill>
              <a:srgbClr val="419C9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8383887" y="2140802"/>
            <a:ext cx="3429000" cy="2954655"/>
          </a:xfrm>
          <a:prstGeom prst="rect">
            <a:avLst/>
          </a:prstGeom>
          <a:noFill/>
        </p:spPr>
        <p:txBody>
          <a:bodyPr wrap="square">
            <a:spAutoFit/>
          </a:bodyPr>
          <a:lstStyle/>
          <a:p>
            <a:pPr algn="ctr">
              <a:defRPr sz="1600" b="1">
                <a:solidFill>
                  <a:srgbClr val="419C9D"/>
                </a:solidFill>
              </a:defRPr>
            </a:pPr>
            <a:r>
              <a:rPr sz="3200" dirty="0"/>
              <a:t>FOR ORGANIZATIONS</a:t>
            </a:r>
          </a:p>
          <a:p>
            <a:pPr algn="ctr">
              <a:spcBef>
                <a:spcPts val="1200"/>
              </a:spcBef>
              <a:defRPr sz="1400">
                <a:solidFill>
                  <a:srgbClr val="FFFFFF"/>
                </a:solidFill>
              </a:defRPr>
            </a:pPr>
            <a:r>
              <a:rPr sz="2800" dirty="0"/>
              <a:t>Create conditions</a:t>
            </a:r>
            <a:r>
              <a:rPr lang="en-US" sz="2800" dirty="0"/>
              <a:t> </a:t>
            </a:r>
            <a:r>
              <a:rPr sz="2800" dirty="0"/>
              <a:t>where people can do difficult</a:t>
            </a:r>
            <a:r>
              <a:rPr lang="en-US" sz="2800" dirty="0"/>
              <a:t> </a:t>
            </a:r>
            <a:r>
              <a:rPr sz="2800" dirty="0"/>
              <a:t>work without being consumed by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a:extLst>
              <a:ext uri="{FF2B5EF4-FFF2-40B4-BE49-F238E27FC236}">
                <a16:creationId xmlns:a16="http://schemas.microsoft.com/office/drawing/2014/main" id="{C2AACAEB-62C0-973A-F48F-6C7EAD11AB34}"/>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5421183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2" name="Rectangle 51">
            <a:extLst>
              <a:ext uri="{FF2B5EF4-FFF2-40B4-BE49-F238E27FC236}">
                <a16:creationId xmlns:a16="http://schemas.microsoft.com/office/drawing/2014/main" id="{6A14B83C-B379-41FC-8327-600DA7EFD5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4" name="Group 53">
            <a:extLst>
              <a:ext uri="{FF2B5EF4-FFF2-40B4-BE49-F238E27FC236}">
                <a16:creationId xmlns:a16="http://schemas.microsoft.com/office/drawing/2014/main" id="{CB018903-3549-4A3B-A9DF-B26757CAA9C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55" name="Rectangle 54">
              <a:extLst>
                <a:ext uri="{FF2B5EF4-FFF2-40B4-BE49-F238E27FC236}">
                  <a16:creationId xmlns:a16="http://schemas.microsoft.com/office/drawing/2014/main" id="{9E5D3F77-D07F-4F7D-97A2-E366830206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DC6F5A2D-56A0-4ED7-A3E2-3CF67608FC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4">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5FE48A30-31D3-3EBD-50DE-E4EFEA775F0A}"/>
              </a:ext>
            </a:extLst>
          </p:cNvPr>
          <p:cNvSpPr>
            <a:spLocks noGrp="1"/>
          </p:cNvSpPr>
          <p:nvPr>
            <p:ph type="title"/>
          </p:nvPr>
        </p:nvSpPr>
        <p:spPr>
          <a:xfrm>
            <a:off x="549277" y="458033"/>
            <a:ext cx="10740290" cy="726224"/>
          </a:xfrm>
        </p:spPr>
        <p:txBody>
          <a:bodyPr vert="horz" wrap="square" lIns="91440" tIns="45720" rIns="91440" bIns="45720" rtlCol="0" anchor="ctr">
            <a:normAutofit/>
          </a:bodyPr>
          <a:lstStyle/>
          <a:p>
            <a:pPr defTabSz="914400">
              <a:lnSpc>
                <a:spcPct val="90000"/>
              </a:lnSpc>
            </a:pPr>
            <a:r>
              <a:rPr lang="en-US" sz="3600" dirty="0">
                <a:latin typeface="+mn-lt"/>
              </a:rPr>
              <a:t>Stay Connected</a:t>
            </a:r>
          </a:p>
        </p:txBody>
      </p:sp>
      <p:pic>
        <p:nvPicPr>
          <p:cNvPr id="5" name="Picture 4">
            <a:extLst>
              <a:ext uri="{FF2B5EF4-FFF2-40B4-BE49-F238E27FC236}">
                <a16:creationId xmlns:a16="http://schemas.microsoft.com/office/drawing/2014/main" id="{9BABDEF0-6D25-7892-9CA2-B6982404F9E1}"/>
              </a:ext>
            </a:extLst>
          </p:cNvPr>
          <p:cNvPicPr>
            <a:picLocks noChangeAspect="1"/>
          </p:cNvPicPr>
          <p:nvPr/>
        </p:nvPicPr>
        <p:blipFill>
          <a:blip r:embed="rId3"/>
          <a:srcRect b="9896"/>
          <a:stretch>
            <a:fillRect/>
          </a:stretch>
        </p:blipFill>
        <p:spPr>
          <a:xfrm>
            <a:off x="1168076" y="1557339"/>
            <a:ext cx="4219125" cy="4752000"/>
          </a:xfrm>
          <a:prstGeom prst="rect">
            <a:avLst/>
          </a:prstGeom>
          <a:effectLst>
            <a:outerShdw blurRad="508000" dist="101600" dir="5400000" algn="tl" rotWithShape="0">
              <a:prstClr val="black">
                <a:alpha val="10000"/>
              </a:prstClr>
            </a:outerShdw>
          </a:effectLst>
        </p:spPr>
      </p:pic>
      <p:pic>
        <p:nvPicPr>
          <p:cNvPr id="3" name="Content Placeholder 2">
            <a:extLst>
              <a:ext uri="{FF2B5EF4-FFF2-40B4-BE49-F238E27FC236}">
                <a16:creationId xmlns:a16="http://schemas.microsoft.com/office/drawing/2014/main" id="{D3383BB7-4BFA-F931-B5C7-065FBA6C552B}"/>
              </a:ext>
            </a:extLst>
          </p:cNvPr>
          <p:cNvPicPr>
            <a:picLocks noGrp="1" noChangeAspect="1"/>
          </p:cNvPicPr>
          <p:nvPr>
            <p:ph idx="1"/>
          </p:nvPr>
        </p:nvPicPr>
        <p:blipFill>
          <a:blip r:embed="rId4"/>
          <a:stretch>
            <a:fillRect/>
          </a:stretch>
        </p:blipFill>
        <p:spPr>
          <a:xfrm>
            <a:off x="6537567" y="1557339"/>
            <a:ext cx="4752000" cy="4752000"/>
          </a:xfrm>
          <a:prstGeom prst="rect">
            <a:avLst/>
          </a:prstGeom>
          <a:effectLst>
            <a:outerShdw blurRad="508000" dist="101600" dir="5400000" algn="tl" rotWithShape="0">
              <a:prstClr val="black">
                <a:alpha val="10000"/>
              </a:prstClr>
            </a:outerShdw>
          </a:effectLst>
        </p:spPr>
      </p:pic>
    </p:spTree>
    <p:extLst>
      <p:ext uri="{BB962C8B-B14F-4D97-AF65-F5344CB8AC3E}">
        <p14:creationId xmlns:p14="http://schemas.microsoft.com/office/powerpoint/2010/main" val="14828789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13E1E2F-9837-9459-B3BA-D9900320B39F}"/>
              </a:ext>
            </a:extLst>
          </p:cNvPr>
          <p:cNvSpPr>
            <a:spLocks noGrp="1"/>
          </p:cNvSpPr>
          <p:nvPr>
            <p:ph type="title"/>
          </p:nvPr>
        </p:nvSpPr>
        <p:spPr>
          <a:xfrm>
            <a:off x="457199" y="274638"/>
            <a:ext cx="11182865" cy="1143000"/>
          </a:xfrm>
        </p:spPr>
        <p:txBody>
          <a:bodyPr/>
          <a:lstStyle/>
          <a:p>
            <a:r>
              <a:rPr lang="en-US" dirty="0"/>
              <a:t>References</a:t>
            </a:r>
          </a:p>
        </p:txBody>
      </p:sp>
      <p:sp>
        <p:nvSpPr>
          <p:cNvPr id="5" name="Content Placeholder 4">
            <a:extLst>
              <a:ext uri="{FF2B5EF4-FFF2-40B4-BE49-F238E27FC236}">
                <a16:creationId xmlns:a16="http://schemas.microsoft.com/office/drawing/2014/main" id="{E6F957AC-098D-1EBE-CDE2-A2E5D44A7090}"/>
              </a:ext>
            </a:extLst>
          </p:cNvPr>
          <p:cNvSpPr>
            <a:spLocks noGrp="1"/>
          </p:cNvSpPr>
          <p:nvPr>
            <p:ph idx="1"/>
          </p:nvPr>
        </p:nvSpPr>
        <p:spPr>
          <a:xfrm>
            <a:off x="457200" y="1600200"/>
            <a:ext cx="11306432" cy="4525963"/>
          </a:xfrm>
        </p:spPr>
        <p:txBody>
          <a:bodyPr>
            <a:normAutofit fontScale="55000" lnSpcReduction="20000"/>
          </a:bodyPr>
          <a:lstStyle/>
          <a:p>
            <a:r>
              <a:rPr lang="en-US" dirty="0">
                <a:hlinkClick r:id="rId2"/>
              </a:rPr>
              <a:t>Mental Health &amp; Psychosocial Support – WADEM</a:t>
            </a:r>
            <a:endParaRPr lang="en-US" dirty="0"/>
          </a:p>
          <a:p>
            <a:r>
              <a:rPr lang="en-US" dirty="0">
                <a:hlinkClick r:id="rId3"/>
              </a:rPr>
              <a:t>Psychological first aid</a:t>
            </a:r>
            <a:endParaRPr lang="en-US" dirty="0"/>
          </a:p>
          <a:p>
            <a:r>
              <a:rPr lang="en-US" dirty="0">
                <a:hlinkClick r:id="rId4"/>
              </a:rPr>
              <a:t>Mental Health Resources | Mental Health | CDC</a:t>
            </a:r>
            <a:endParaRPr lang="en-US" dirty="0"/>
          </a:p>
          <a:p>
            <a:r>
              <a:rPr lang="en-US" dirty="0">
                <a:hlinkClick r:id="rId5"/>
              </a:rPr>
              <a:t>Psychological First Aid (PFA): Guide, Examples, Training</a:t>
            </a:r>
            <a:endParaRPr lang="en-US" dirty="0"/>
          </a:p>
          <a:p>
            <a:r>
              <a:rPr lang="en-US" dirty="0">
                <a:hlinkClick r:id="rId6"/>
              </a:rPr>
              <a:t>Mental Health Resources</a:t>
            </a:r>
            <a:endParaRPr lang="en-US" dirty="0"/>
          </a:p>
          <a:p>
            <a:r>
              <a:rPr lang="en-US" dirty="0">
                <a:hlinkClick r:id="rId7"/>
              </a:rPr>
              <a:t>RESOURCE LIBRARY - The Mental Health Coalition</a:t>
            </a:r>
            <a:endParaRPr lang="en-US" dirty="0"/>
          </a:p>
          <a:p>
            <a:r>
              <a:rPr lang="en-US" dirty="0">
                <a:hlinkClick r:id="rId8"/>
              </a:rPr>
              <a:t>Learn: Psychological First Aid (PFA) and Skills for Psychological Recovery (SPR)</a:t>
            </a:r>
            <a:endParaRPr lang="en-US" dirty="0"/>
          </a:p>
          <a:p>
            <a:r>
              <a:rPr lang="en-US" dirty="0">
                <a:hlinkClick r:id="rId9"/>
              </a:rPr>
              <a:t>Mental Health Information - National Institute of Mental Health (NIMH)</a:t>
            </a:r>
            <a:endParaRPr lang="en-US" dirty="0"/>
          </a:p>
          <a:p>
            <a:r>
              <a:rPr lang="en-US" dirty="0">
                <a:hlinkClick r:id="rId10"/>
              </a:rPr>
              <a:t>Psychological First Aid: Field Operations Guide - PTSD: National Center for PTSD</a:t>
            </a:r>
            <a:endParaRPr lang="en-US" dirty="0"/>
          </a:p>
          <a:p>
            <a:r>
              <a:rPr lang="en-US" dirty="0">
                <a:hlinkClick r:id="rId11"/>
              </a:rPr>
              <a:t>Mental Health Resources to Support Adolescents | HHS Office of Population Affairs</a:t>
            </a:r>
            <a:endParaRPr lang="en-US" dirty="0"/>
          </a:p>
          <a:p>
            <a:r>
              <a:rPr lang="en-US" dirty="0">
                <a:hlinkClick r:id="rId12"/>
              </a:rPr>
              <a:t>Mental Health Resource Directory</a:t>
            </a:r>
            <a:endParaRPr lang="en-US" dirty="0"/>
          </a:p>
          <a:p>
            <a:r>
              <a:rPr lang="en-US" dirty="0">
                <a:hlinkClick r:id="rId13"/>
              </a:rPr>
              <a:t>Mental health resources for supporting employees – Work for Good</a:t>
            </a:r>
            <a:endParaRPr lang="en-US" dirty="0"/>
          </a:p>
          <a:p>
            <a:r>
              <a:rPr lang="en-US" dirty="0">
                <a:hlinkClick r:id="rId14"/>
              </a:rPr>
              <a:t>Resources for employees - Workplace Strategies for Mental Health</a:t>
            </a:r>
            <a:endParaRPr lang="en-US" dirty="0"/>
          </a:p>
          <a:p>
            <a:r>
              <a:rPr lang="en-US" dirty="0">
                <a:hlinkClick r:id="rId15"/>
              </a:rPr>
              <a:t>Essential Mental Health Resources for Employees: A Complete Guide | Simply Psychology</a:t>
            </a:r>
            <a:endParaRPr lang="en-US" dirty="0"/>
          </a:p>
          <a:p>
            <a:r>
              <a:rPr lang="en-US" dirty="0">
                <a:hlinkClick r:id="rId16"/>
              </a:rPr>
              <a:t>Workplace Mental Health - Employer Resources</a:t>
            </a:r>
            <a:endParaRPr lang="en-US" dirty="0"/>
          </a:p>
          <a:p>
            <a:endParaRPr lang="en-US" dirty="0"/>
          </a:p>
          <a:p>
            <a:endParaRPr lang="en-US" dirty="0"/>
          </a:p>
        </p:txBody>
      </p:sp>
    </p:spTree>
    <p:extLst>
      <p:ext uri="{BB962C8B-B14F-4D97-AF65-F5344CB8AC3E}">
        <p14:creationId xmlns:p14="http://schemas.microsoft.com/office/powerpoint/2010/main" val="1334773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2004069" y="411480"/>
            <a:ext cx="8244821" cy="1015663"/>
          </a:xfrm>
          <a:prstGeom prst="rect">
            <a:avLst/>
          </a:prstGeom>
          <a:noFill/>
        </p:spPr>
        <p:txBody>
          <a:bodyPr wrap="none">
            <a:spAutoFit/>
          </a:bodyPr>
          <a:lstStyle/>
          <a:p>
            <a:pPr algn="ctr">
              <a:defRPr sz="2800" b="1">
                <a:solidFill>
                  <a:srgbClr val="121B2D"/>
                </a:solidFill>
                <a:latin typeface="Aptos Display"/>
              </a:defRPr>
            </a:pPr>
            <a:r>
              <a:rPr sz="6000" dirty="0"/>
              <a:t>When Caring Takes a Toll</a:t>
            </a:r>
          </a:p>
        </p:txBody>
      </p:sp>
      <p:sp>
        <p:nvSpPr>
          <p:cNvPr id="5" name="Rounded Rectangle 4"/>
          <p:cNvSpPr/>
          <p:nvPr/>
        </p:nvSpPr>
        <p:spPr>
          <a:xfrm>
            <a:off x="685800" y="1600199"/>
            <a:ext cx="3429000" cy="2624241"/>
          </a:xfrm>
          <a:prstGeom prst="roundRect">
            <a:avLst/>
          </a:prstGeom>
          <a:solidFill>
            <a:srgbClr val="E2E9F9"/>
          </a:solidFill>
          <a:ln>
            <a:solidFill>
              <a:srgbClr val="DCE0E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685800" y="1600200"/>
            <a:ext cx="73152" cy="1417320"/>
          </a:xfrm>
          <a:prstGeom prst="rect">
            <a:avLst/>
          </a:prstGeom>
          <a:solidFill>
            <a:srgbClr val="486B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914400" y="1764792"/>
            <a:ext cx="3017520" cy="1782539"/>
          </a:xfrm>
          <a:prstGeom prst="rect">
            <a:avLst/>
          </a:prstGeom>
          <a:noFill/>
        </p:spPr>
        <p:txBody>
          <a:bodyPr wrap="square">
            <a:spAutoFit/>
          </a:bodyPr>
          <a:lstStyle/>
          <a:p>
            <a:pPr>
              <a:spcAft>
                <a:spcPts val="700"/>
              </a:spcAft>
              <a:defRPr sz="1500" b="1">
                <a:solidFill>
                  <a:srgbClr val="121B2D"/>
                </a:solidFill>
                <a:latin typeface="Aptos"/>
              </a:defRPr>
            </a:pPr>
            <a:r>
              <a:rPr sz="2400" dirty="0"/>
              <a:t>Burnout</a:t>
            </a:r>
          </a:p>
          <a:p>
            <a:pPr>
              <a:defRPr sz="1100">
                <a:solidFill>
                  <a:srgbClr val="23262D"/>
                </a:solidFill>
                <a:latin typeface="Aptos"/>
              </a:defRPr>
            </a:pPr>
            <a:r>
              <a:rPr sz="2000" dirty="0"/>
              <a:t>Chronic exhaustion, detachment or cynicism, and reduced professional effectiveness.</a:t>
            </a:r>
          </a:p>
        </p:txBody>
      </p:sp>
      <p:sp>
        <p:nvSpPr>
          <p:cNvPr id="8" name="Rounded Rectangle 7"/>
          <p:cNvSpPr/>
          <p:nvPr/>
        </p:nvSpPr>
        <p:spPr>
          <a:xfrm>
            <a:off x="4370832" y="1600200"/>
            <a:ext cx="3429000" cy="2624240"/>
          </a:xfrm>
          <a:prstGeom prst="roundRect">
            <a:avLst/>
          </a:prstGeom>
          <a:solidFill>
            <a:srgbClr val="EDE8F8"/>
          </a:solidFill>
          <a:ln>
            <a:solidFill>
              <a:srgbClr val="DCE0E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4370832" y="1600200"/>
            <a:ext cx="73152" cy="1417320"/>
          </a:xfrm>
          <a:prstGeom prst="rect">
            <a:avLst/>
          </a:prstGeom>
          <a:solidFill>
            <a:srgbClr val="7A67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4599432" y="1764792"/>
            <a:ext cx="3017520" cy="1782539"/>
          </a:xfrm>
          <a:prstGeom prst="rect">
            <a:avLst/>
          </a:prstGeom>
          <a:noFill/>
        </p:spPr>
        <p:txBody>
          <a:bodyPr wrap="square">
            <a:spAutoFit/>
          </a:bodyPr>
          <a:lstStyle/>
          <a:p>
            <a:pPr>
              <a:spcAft>
                <a:spcPts val="700"/>
              </a:spcAft>
              <a:defRPr sz="1500" b="1">
                <a:solidFill>
                  <a:srgbClr val="121B2D"/>
                </a:solidFill>
                <a:latin typeface="Aptos"/>
              </a:defRPr>
            </a:pPr>
            <a:r>
              <a:rPr sz="2400" dirty="0"/>
              <a:t>Compassion fatigue</a:t>
            </a:r>
          </a:p>
          <a:p>
            <a:pPr>
              <a:defRPr sz="1100">
                <a:solidFill>
                  <a:srgbClr val="23262D"/>
                </a:solidFill>
                <a:latin typeface="Aptos"/>
              </a:defRPr>
            </a:pPr>
            <a:r>
              <a:rPr sz="2000" dirty="0"/>
              <a:t>Emotional depletion associated with sustained exposure to the suffering of others</a:t>
            </a:r>
            <a:r>
              <a:rPr dirty="0"/>
              <a:t>.</a:t>
            </a:r>
          </a:p>
        </p:txBody>
      </p:sp>
      <p:sp>
        <p:nvSpPr>
          <p:cNvPr id="11" name="Rounded Rectangle 10"/>
          <p:cNvSpPr/>
          <p:nvPr/>
        </p:nvSpPr>
        <p:spPr>
          <a:xfrm>
            <a:off x="8055864" y="1600200"/>
            <a:ext cx="3429000" cy="2624240"/>
          </a:xfrm>
          <a:prstGeom prst="roundRect">
            <a:avLst/>
          </a:prstGeom>
          <a:solidFill>
            <a:srgbClr val="E2F2F0"/>
          </a:solidFill>
          <a:ln>
            <a:solidFill>
              <a:srgbClr val="DCE0E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8055864" y="1600200"/>
            <a:ext cx="73152" cy="1417320"/>
          </a:xfrm>
          <a:prstGeom prst="rect">
            <a:avLst/>
          </a:prstGeom>
          <a:solidFill>
            <a:srgbClr val="419C9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8284464" y="1764792"/>
            <a:ext cx="3017520" cy="2459648"/>
          </a:xfrm>
          <a:prstGeom prst="rect">
            <a:avLst/>
          </a:prstGeom>
          <a:noFill/>
        </p:spPr>
        <p:txBody>
          <a:bodyPr wrap="square">
            <a:spAutoFit/>
          </a:bodyPr>
          <a:lstStyle/>
          <a:p>
            <a:pPr>
              <a:spcAft>
                <a:spcPts val="700"/>
              </a:spcAft>
              <a:defRPr sz="1500" b="1">
                <a:solidFill>
                  <a:srgbClr val="121B2D"/>
                </a:solidFill>
                <a:latin typeface="Aptos"/>
              </a:defRPr>
            </a:pPr>
            <a:r>
              <a:rPr sz="2400" dirty="0"/>
              <a:t>Secondary traumatic stress</a:t>
            </a:r>
          </a:p>
          <a:p>
            <a:pPr>
              <a:defRPr sz="1100">
                <a:solidFill>
                  <a:srgbClr val="23262D"/>
                </a:solidFill>
                <a:latin typeface="Aptos"/>
              </a:defRPr>
            </a:pPr>
            <a:r>
              <a:rPr sz="2000" dirty="0"/>
              <a:t>Trauma-related symptoms from repeated indirect exposure to others’ traumatic experiences.</a:t>
            </a:r>
          </a:p>
        </p:txBody>
      </p:sp>
      <p:sp>
        <p:nvSpPr>
          <p:cNvPr id="14" name="Rounded Rectangle 13"/>
          <p:cNvSpPr/>
          <p:nvPr/>
        </p:nvSpPr>
        <p:spPr>
          <a:xfrm>
            <a:off x="2545230" y="4687541"/>
            <a:ext cx="3550769" cy="1956389"/>
          </a:xfrm>
          <a:prstGeom prst="roundRect">
            <a:avLst/>
          </a:prstGeom>
          <a:solidFill>
            <a:srgbClr val="F1F3F9"/>
          </a:solidFill>
          <a:ln>
            <a:solidFill>
              <a:srgbClr val="DCE0E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2514600" y="4597950"/>
            <a:ext cx="73152" cy="1417320"/>
          </a:xfrm>
          <a:prstGeom prst="rect">
            <a:avLst/>
          </a:prstGeom>
          <a:solidFill>
            <a:srgbClr val="486B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2756916" y="4833846"/>
            <a:ext cx="3017520" cy="1474763"/>
          </a:xfrm>
          <a:prstGeom prst="rect">
            <a:avLst/>
          </a:prstGeom>
          <a:noFill/>
        </p:spPr>
        <p:txBody>
          <a:bodyPr wrap="square">
            <a:spAutoFit/>
          </a:bodyPr>
          <a:lstStyle/>
          <a:p>
            <a:pPr>
              <a:spcAft>
                <a:spcPts val="700"/>
              </a:spcAft>
              <a:defRPr sz="1500" b="1">
                <a:solidFill>
                  <a:srgbClr val="121B2D"/>
                </a:solidFill>
                <a:latin typeface="Aptos"/>
              </a:defRPr>
            </a:pPr>
            <a:r>
              <a:rPr sz="2400" dirty="0"/>
              <a:t>Moral distress</a:t>
            </a:r>
          </a:p>
          <a:p>
            <a:pPr>
              <a:defRPr sz="1100">
                <a:solidFill>
                  <a:srgbClr val="23262D"/>
                </a:solidFill>
                <a:latin typeface="Aptos"/>
              </a:defRPr>
            </a:pPr>
            <a:r>
              <a:rPr sz="2000" dirty="0"/>
              <a:t>Knowing the right action but being constrained from taking it.</a:t>
            </a:r>
          </a:p>
        </p:txBody>
      </p:sp>
      <p:sp>
        <p:nvSpPr>
          <p:cNvPr id="17" name="Rounded Rectangle 16"/>
          <p:cNvSpPr/>
          <p:nvPr/>
        </p:nvSpPr>
        <p:spPr>
          <a:xfrm>
            <a:off x="6236208" y="4696800"/>
            <a:ext cx="3648456" cy="1947130"/>
          </a:xfrm>
          <a:prstGeom prst="roundRect">
            <a:avLst/>
          </a:prstGeom>
          <a:solidFill>
            <a:srgbClr val="EDE8F8"/>
          </a:solidFill>
          <a:ln>
            <a:solidFill>
              <a:srgbClr val="DCE0E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6236208" y="4647372"/>
            <a:ext cx="73152" cy="1417320"/>
          </a:xfrm>
          <a:prstGeom prst="rect">
            <a:avLst/>
          </a:prstGeom>
          <a:solidFill>
            <a:srgbClr val="7A67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6464808" y="4861392"/>
            <a:ext cx="3017520" cy="1782539"/>
          </a:xfrm>
          <a:prstGeom prst="rect">
            <a:avLst/>
          </a:prstGeom>
          <a:noFill/>
        </p:spPr>
        <p:txBody>
          <a:bodyPr wrap="square">
            <a:spAutoFit/>
          </a:bodyPr>
          <a:lstStyle/>
          <a:p>
            <a:pPr>
              <a:spcAft>
                <a:spcPts val="700"/>
              </a:spcAft>
              <a:defRPr sz="1500" b="1">
                <a:solidFill>
                  <a:srgbClr val="121B2D"/>
                </a:solidFill>
                <a:latin typeface="Aptos"/>
              </a:defRPr>
            </a:pPr>
            <a:r>
              <a:rPr sz="2400" dirty="0"/>
              <a:t>Moral injury</a:t>
            </a:r>
          </a:p>
          <a:p>
            <a:pPr>
              <a:defRPr sz="1100">
                <a:solidFill>
                  <a:srgbClr val="23262D"/>
                </a:solidFill>
                <a:latin typeface="Aptos"/>
              </a:defRPr>
            </a:pPr>
            <a:r>
              <a:rPr sz="2000" dirty="0"/>
              <a:t>Psychological harm when circumstances violate deeply held professional or moral values.</a:t>
            </a:r>
          </a:p>
        </p:txBody>
      </p:sp>
      <p:sp>
        <p:nvSpPr>
          <p:cNvPr id="21" name="TextBox 20"/>
          <p:cNvSpPr txBox="1"/>
          <p:nvPr/>
        </p:nvSpPr>
        <p:spPr>
          <a:xfrm>
            <a:off x="11292840" y="6446520"/>
            <a:ext cx="457200" cy="228600"/>
          </a:xfrm>
          <a:prstGeom prst="rect">
            <a:avLst/>
          </a:prstGeom>
          <a:noFill/>
        </p:spPr>
        <p:txBody>
          <a:bodyPr wrap="none">
            <a:spAutoFit/>
          </a:bodyPr>
          <a:lstStyle/>
          <a:p>
            <a:pPr algn="r">
              <a:defRPr sz="900">
                <a:solidFill>
                  <a:srgbClr val="5C6270"/>
                </a:solidFill>
                <a:latin typeface="Aptos"/>
              </a:defRPr>
            </a:pPr>
            <a:r>
              <a:t>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121B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3" name="TextBox 2"/>
          <p:cNvSpPr txBox="1"/>
          <p:nvPr/>
        </p:nvSpPr>
        <p:spPr>
          <a:xfrm>
            <a:off x="2504238" y="411480"/>
            <a:ext cx="7244484" cy="646331"/>
          </a:xfrm>
          <a:prstGeom prst="rect">
            <a:avLst/>
          </a:prstGeom>
          <a:noFill/>
        </p:spPr>
        <p:txBody>
          <a:bodyPr wrap="none">
            <a:spAutoFit/>
          </a:bodyPr>
          <a:lstStyle/>
          <a:p>
            <a:pPr algn="ctr">
              <a:defRPr sz="2800" b="1">
                <a:solidFill>
                  <a:srgbClr val="FFFFFF"/>
                </a:solidFill>
                <a:latin typeface="Aptos Display"/>
              </a:defRPr>
            </a:pPr>
            <a:r>
              <a:rPr sz="3600" dirty="0"/>
              <a:t>Burnout </a:t>
            </a:r>
            <a:r>
              <a:rPr lang="en-US" sz="3600" dirty="0"/>
              <a:t>i</a:t>
            </a:r>
            <a:r>
              <a:rPr sz="3600" dirty="0"/>
              <a:t>s an Occupational Problem</a:t>
            </a:r>
          </a:p>
        </p:txBody>
      </p:sp>
      <p:sp>
        <p:nvSpPr>
          <p:cNvPr id="5" name="Rounded Rectangle 4"/>
          <p:cNvSpPr/>
          <p:nvPr/>
        </p:nvSpPr>
        <p:spPr>
          <a:xfrm>
            <a:off x="743373" y="1965959"/>
            <a:ext cx="3246120" cy="3508083"/>
          </a:xfrm>
          <a:prstGeom prst="roundRect">
            <a:avLst/>
          </a:prstGeom>
          <a:solidFill>
            <a:srgbClr val="1F2A40"/>
          </a:solidFill>
          <a:ln>
            <a:solidFill>
              <a:srgbClr val="486BB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6" name="TextBox 5"/>
          <p:cNvSpPr txBox="1"/>
          <p:nvPr/>
        </p:nvSpPr>
        <p:spPr>
          <a:xfrm>
            <a:off x="726597" y="2240280"/>
            <a:ext cx="3305392" cy="2739211"/>
          </a:xfrm>
          <a:prstGeom prst="rect">
            <a:avLst/>
          </a:prstGeom>
          <a:noFill/>
        </p:spPr>
        <p:txBody>
          <a:bodyPr wrap="none">
            <a:spAutoFit/>
          </a:bodyPr>
          <a:lstStyle/>
          <a:p>
            <a:pPr algn="ctr">
              <a:defRPr sz="1700" b="1">
                <a:solidFill>
                  <a:srgbClr val="486BBE"/>
                </a:solidFill>
              </a:defRPr>
            </a:pPr>
            <a:r>
              <a:rPr sz="3600" dirty="0"/>
              <a:t>WORKLOAD</a:t>
            </a:r>
          </a:p>
          <a:p>
            <a:pPr algn="ctr">
              <a:spcBef>
                <a:spcPts val="1200"/>
              </a:spcBef>
              <a:defRPr sz="1300">
                <a:solidFill>
                  <a:srgbClr val="FFFFFF"/>
                </a:solidFill>
              </a:defRPr>
            </a:pPr>
            <a:r>
              <a:rPr sz="2400" dirty="0"/>
              <a:t>Demand that repeatedly </a:t>
            </a:r>
            <a:endParaRPr lang="en-US" sz="2400" dirty="0"/>
          </a:p>
          <a:p>
            <a:pPr algn="ctr">
              <a:spcBef>
                <a:spcPts val="1200"/>
              </a:spcBef>
              <a:defRPr sz="1300">
                <a:solidFill>
                  <a:srgbClr val="FFFFFF"/>
                </a:solidFill>
              </a:defRPr>
            </a:pPr>
            <a:r>
              <a:rPr sz="2400" dirty="0"/>
              <a:t>exceeds available </a:t>
            </a:r>
            <a:endParaRPr lang="en-US" sz="2400" dirty="0"/>
          </a:p>
          <a:p>
            <a:pPr algn="ctr">
              <a:spcBef>
                <a:spcPts val="1200"/>
              </a:spcBef>
              <a:defRPr sz="1300">
                <a:solidFill>
                  <a:srgbClr val="FFFFFF"/>
                </a:solidFill>
              </a:defRPr>
            </a:pPr>
            <a:r>
              <a:rPr sz="2400" dirty="0"/>
              <a:t>time, staffing, or </a:t>
            </a:r>
            <a:endParaRPr lang="en-US" sz="2400" dirty="0"/>
          </a:p>
          <a:p>
            <a:pPr algn="ctr">
              <a:spcBef>
                <a:spcPts val="1200"/>
              </a:spcBef>
              <a:defRPr sz="1300">
                <a:solidFill>
                  <a:srgbClr val="FFFFFF"/>
                </a:solidFill>
              </a:defRPr>
            </a:pPr>
            <a:r>
              <a:rPr sz="2400" dirty="0"/>
              <a:t>resources</a:t>
            </a:r>
          </a:p>
        </p:txBody>
      </p:sp>
      <p:sp>
        <p:nvSpPr>
          <p:cNvPr id="7" name="Rounded Rectangle 6"/>
          <p:cNvSpPr/>
          <p:nvPr/>
        </p:nvSpPr>
        <p:spPr>
          <a:xfrm>
            <a:off x="4343400" y="1965960"/>
            <a:ext cx="3246120" cy="3560002"/>
          </a:xfrm>
          <a:prstGeom prst="roundRect">
            <a:avLst/>
          </a:prstGeom>
          <a:solidFill>
            <a:srgbClr val="1F2A40"/>
          </a:solidFill>
          <a:ln>
            <a:solidFill>
              <a:srgbClr val="7A67B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4506028" y="2240280"/>
            <a:ext cx="2920863" cy="2739211"/>
          </a:xfrm>
          <a:prstGeom prst="rect">
            <a:avLst/>
          </a:prstGeom>
          <a:noFill/>
        </p:spPr>
        <p:txBody>
          <a:bodyPr wrap="none">
            <a:spAutoFit/>
          </a:bodyPr>
          <a:lstStyle/>
          <a:p>
            <a:pPr algn="ctr">
              <a:defRPr sz="1700" b="1">
                <a:solidFill>
                  <a:srgbClr val="7A67B8"/>
                </a:solidFill>
              </a:defRPr>
            </a:pPr>
            <a:r>
              <a:rPr sz="3600" dirty="0"/>
              <a:t>UNCERTAINTY</a:t>
            </a:r>
          </a:p>
          <a:p>
            <a:pPr algn="ctr">
              <a:spcBef>
                <a:spcPts val="1200"/>
              </a:spcBef>
              <a:defRPr sz="1300">
                <a:solidFill>
                  <a:srgbClr val="FFFFFF"/>
                </a:solidFill>
              </a:defRPr>
            </a:pPr>
            <a:r>
              <a:rPr sz="2400" dirty="0"/>
              <a:t>Rapid change, </a:t>
            </a:r>
            <a:endParaRPr lang="en-US" sz="2400" dirty="0"/>
          </a:p>
          <a:p>
            <a:pPr algn="ctr">
              <a:spcBef>
                <a:spcPts val="1200"/>
              </a:spcBef>
              <a:defRPr sz="1300">
                <a:solidFill>
                  <a:srgbClr val="FFFFFF"/>
                </a:solidFill>
              </a:defRPr>
            </a:pPr>
            <a:r>
              <a:rPr sz="2400" dirty="0"/>
              <a:t>unclear expectations, </a:t>
            </a:r>
            <a:endParaRPr lang="en-US" sz="2400" dirty="0"/>
          </a:p>
          <a:p>
            <a:pPr algn="ctr">
              <a:spcBef>
                <a:spcPts val="1200"/>
              </a:spcBef>
              <a:defRPr sz="1300">
                <a:solidFill>
                  <a:srgbClr val="FFFFFF"/>
                </a:solidFill>
              </a:defRPr>
            </a:pPr>
            <a:r>
              <a:rPr sz="2400" dirty="0"/>
              <a:t>and persistent </a:t>
            </a:r>
            <a:endParaRPr lang="en-US" sz="2400" dirty="0"/>
          </a:p>
          <a:p>
            <a:pPr algn="ctr">
              <a:spcBef>
                <a:spcPts val="1200"/>
              </a:spcBef>
              <a:defRPr sz="1300">
                <a:solidFill>
                  <a:srgbClr val="FFFFFF"/>
                </a:solidFill>
              </a:defRPr>
            </a:pPr>
            <a:r>
              <a:rPr sz="2400" dirty="0"/>
              <a:t>cognitive load</a:t>
            </a:r>
          </a:p>
        </p:txBody>
      </p:sp>
      <p:sp>
        <p:nvSpPr>
          <p:cNvPr id="9" name="Rounded Rectangle 8"/>
          <p:cNvSpPr/>
          <p:nvPr/>
        </p:nvSpPr>
        <p:spPr>
          <a:xfrm>
            <a:off x="7955278" y="1965960"/>
            <a:ext cx="3611881" cy="3560002"/>
          </a:xfrm>
          <a:prstGeom prst="roundRect">
            <a:avLst/>
          </a:prstGeom>
          <a:solidFill>
            <a:srgbClr val="1F2A40"/>
          </a:solidFill>
          <a:ln>
            <a:solidFill>
              <a:srgbClr val="419C9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7955278" y="2240280"/>
            <a:ext cx="3493349" cy="2769989"/>
          </a:xfrm>
          <a:prstGeom prst="rect">
            <a:avLst/>
          </a:prstGeom>
          <a:noFill/>
        </p:spPr>
        <p:txBody>
          <a:bodyPr wrap="square">
            <a:spAutoFit/>
          </a:bodyPr>
          <a:lstStyle/>
          <a:p>
            <a:pPr algn="ctr">
              <a:defRPr sz="1700" b="1">
                <a:solidFill>
                  <a:srgbClr val="419C9D"/>
                </a:solidFill>
              </a:defRPr>
            </a:pPr>
            <a:r>
              <a:rPr sz="3600" dirty="0"/>
              <a:t>ETHICAL CONFLICT</a:t>
            </a:r>
          </a:p>
          <a:p>
            <a:pPr algn="ctr">
              <a:spcBef>
                <a:spcPts val="1200"/>
              </a:spcBef>
              <a:defRPr sz="1300">
                <a:solidFill>
                  <a:srgbClr val="FFFFFF"/>
                </a:solidFill>
              </a:defRPr>
            </a:pPr>
            <a:r>
              <a:rPr sz="2400" dirty="0"/>
              <a:t>Being unable to </a:t>
            </a:r>
            <a:endParaRPr lang="en-US" sz="2400" dirty="0"/>
          </a:p>
          <a:p>
            <a:pPr algn="ctr">
              <a:spcBef>
                <a:spcPts val="1200"/>
              </a:spcBef>
              <a:defRPr sz="1300">
                <a:solidFill>
                  <a:srgbClr val="FFFFFF"/>
                </a:solidFill>
              </a:defRPr>
            </a:pPr>
            <a:r>
              <a:rPr sz="2400" dirty="0"/>
              <a:t>provide the care you </a:t>
            </a:r>
            <a:endParaRPr lang="en-US" sz="2400" dirty="0"/>
          </a:p>
          <a:p>
            <a:pPr algn="ctr">
              <a:spcBef>
                <a:spcPts val="1200"/>
              </a:spcBef>
              <a:defRPr sz="1300">
                <a:solidFill>
                  <a:srgbClr val="FFFFFF"/>
                </a:solidFill>
              </a:defRPr>
            </a:pPr>
            <a:r>
              <a:rPr sz="2400" dirty="0"/>
              <a:t>believe is right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5"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3" name="TextBox 2"/>
          <p:cNvSpPr txBox="1"/>
          <p:nvPr/>
        </p:nvSpPr>
        <p:spPr>
          <a:xfrm>
            <a:off x="3600243" y="411480"/>
            <a:ext cx="5052473" cy="646331"/>
          </a:xfrm>
          <a:prstGeom prst="rect">
            <a:avLst/>
          </a:prstGeom>
          <a:noFill/>
        </p:spPr>
        <p:txBody>
          <a:bodyPr wrap="none">
            <a:spAutoFit/>
          </a:bodyPr>
          <a:lstStyle/>
          <a:p>
            <a:pPr algn="ctr">
              <a:defRPr sz="2800" b="1">
                <a:solidFill>
                  <a:srgbClr val="121B2D"/>
                </a:solidFill>
                <a:latin typeface="Aptos Display"/>
              </a:defRPr>
            </a:pPr>
            <a:r>
              <a:rPr sz="3600" dirty="0"/>
              <a:t>What Burnout Looks Like</a:t>
            </a:r>
          </a:p>
        </p:txBody>
      </p:sp>
      <p:sp>
        <p:nvSpPr>
          <p:cNvPr id="4" name="TextBox 3"/>
          <p:cNvSpPr txBox="1"/>
          <p:nvPr/>
        </p:nvSpPr>
        <p:spPr>
          <a:xfrm>
            <a:off x="658368" y="1115568"/>
            <a:ext cx="184731" cy="292388"/>
          </a:xfrm>
          <a:prstGeom prst="rect">
            <a:avLst/>
          </a:prstGeom>
          <a:noFill/>
        </p:spPr>
        <p:txBody>
          <a:bodyPr wrap="none">
            <a:spAutoFit/>
          </a:bodyPr>
          <a:lstStyle/>
          <a:p>
            <a:pPr>
              <a:defRPr sz="1300">
                <a:solidFill>
                  <a:srgbClr val="5C6270"/>
                </a:solidFill>
                <a:latin typeface="Aptos"/>
              </a:defRPr>
            </a:pPr>
            <a:endParaRPr lang="en-US" dirty="0"/>
          </a:p>
        </p:txBody>
      </p:sp>
      <p:sp>
        <p:nvSpPr>
          <p:cNvPr id="5" name="Rounded Rectangle 4"/>
          <p:cNvSpPr/>
          <p:nvPr/>
        </p:nvSpPr>
        <p:spPr>
          <a:xfrm>
            <a:off x="685799" y="1581912"/>
            <a:ext cx="3337560" cy="4160520"/>
          </a:xfrm>
          <a:prstGeom prst="roundRect">
            <a:avLst/>
          </a:prstGeom>
          <a:solidFill>
            <a:srgbClr val="E2E9F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58368" y="1805110"/>
            <a:ext cx="3337559" cy="3426579"/>
          </a:xfrm>
          <a:prstGeom prst="rect">
            <a:avLst/>
          </a:prstGeom>
          <a:noFill/>
        </p:spPr>
        <p:txBody>
          <a:bodyPr wrap="square">
            <a:spAutoFit/>
          </a:bodyPr>
          <a:lstStyle/>
          <a:p>
            <a:pPr algn="ctr">
              <a:defRPr sz="1800" b="1">
                <a:solidFill>
                  <a:srgbClr val="486BBE"/>
                </a:solidFill>
              </a:defRPr>
            </a:pPr>
            <a:r>
              <a:rPr sz="3600" dirty="0"/>
              <a:t>INDIVIDUAL</a:t>
            </a:r>
          </a:p>
          <a:p>
            <a:pPr marL="342900" indent="-342900">
              <a:spcBef>
                <a:spcPts val="1100"/>
              </a:spcBef>
              <a:buFont typeface="Arial" panose="020B0604020202020204" pitchFamily="34" charset="0"/>
              <a:buChar char="•"/>
              <a:defRPr sz="1400">
                <a:solidFill>
                  <a:srgbClr val="23262D"/>
                </a:solidFill>
              </a:defRPr>
            </a:pPr>
            <a:r>
              <a:rPr sz="2400" dirty="0"/>
              <a:t>Persistent exhaustion</a:t>
            </a:r>
          </a:p>
          <a:p>
            <a:pPr marL="342900" indent="-342900">
              <a:spcBef>
                <a:spcPts val="1100"/>
              </a:spcBef>
              <a:buFont typeface="Arial" panose="020B0604020202020204" pitchFamily="34" charset="0"/>
              <a:buChar char="•"/>
              <a:defRPr sz="1400">
                <a:solidFill>
                  <a:srgbClr val="23262D"/>
                </a:solidFill>
              </a:defRPr>
            </a:pPr>
            <a:r>
              <a:rPr sz="2400" dirty="0"/>
              <a:t>Sleep disruption</a:t>
            </a:r>
          </a:p>
          <a:p>
            <a:pPr marL="342900" indent="-342900">
              <a:spcBef>
                <a:spcPts val="1100"/>
              </a:spcBef>
              <a:buFont typeface="Arial" panose="020B0604020202020204" pitchFamily="34" charset="0"/>
              <a:buChar char="•"/>
              <a:defRPr sz="1400">
                <a:solidFill>
                  <a:srgbClr val="23262D"/>
                </a:solidFill>
              </a:defRPr>
            </a:pPr>
            <a:r>
              <a:rPr sz="2400" dirty="0"/>
              <a:t>Irritability or emotional numbing</a:t>
            </a:r>
          </a:p>
          <a:p>
            <a:pPr marL="342900" indent="-342900">
              <a:spcBef>
                <a:spcPts val="1100"/>
              </a:spcBef>
              <a:buFont typeface="Arial" panose="020B0604020202020204" pitchFamily="34" charset="0"/>
              <a:buChar char="•"/>
              <a:defRPr sz="1400">
                <a:solidFill>
                  <a:srgbClr val="23262D"/>
                </a:solidFill>
              </a:defRPr>
            </a:pPr>
            <a:r>
              <a:rPr sz="2400" dirty="0"/>
              <a:t>Reduced sense of effectiveness</a:t>
            </a:r>
          </a:p>
        </p:txBody>
      </p:sp>
      <p:sp>
        <p:nvSpPr>
          <p:cNvPr id="7" name="Rounded Rectangle 6"/>
          <p:cNvSpPr/>
          <p:nvPr/>
        </p:nvSpPr>
        <p:spPr>
          <a:xfrm>
            <a:off x="4325112" y="1600200"/>
            <a:ext cx="3337560" cy="4160520"/>
          </a:xfrm>
          <a:prstGeom prst="roundRect">
            <a:avLst/>
          </a:prstGeom>
          <a:solidFill>
            <a:srgbClr val="EDE8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4325111" y="1805110"/>
            <a:ext cx="3355929" cy="3426579"/>
          </a:xfrm>
          <a:prstGeom prst="rect">
            <a:avLst/>
          </a:prstGeom>
          <a:noFill/>
        </p:spPr>
        <p:txBody>
          <a:bodyPr wrap="square">
            <a:spAutoFit/>
          </a:bodyPr>
          <a:lstStyle/>
          <a:p>
            <a:pPr algn="ctr">
              <a:defRPr sz="1800" b="1">
                <a:solidFill>
                  <a:srgbClr val="7A67B8"/>
                </a:solidFill>
              </a:defRPr>
            </a:pPr>
            <a:r>
              <a:rPr sz="3600" dirty="0"/>
              <a:t>TEAM</a:t>
            </a:r>
          </a:p>
          <a:p>
            <a:pPr marL="342900" indent="-342900">
              <a:spcBef>
                <a:spcPts val="1100"/>
              </a:spcBef>
              <a:buFont typeface="Arial" panose="020B0604020202020204" pitchFamily="34" charset="0"/>
              <a:buChar char="•"/>
              <a:defRPr sz="1400">
                <a:solidFill>
                  <a:srgbClr val="23262D"/>
                </a:solidFill>
              </a:defRPr>
            </a:pPr>
            <a:r>
              <a:rPr sz="2400" dirty="0"/>
              <a:t>Conflict or withdrawal</a:t>
            </a:r>
          </a:p>
          <a:p>
            <a:pPr marL="342900" indent="-342900">
              <a:spcBef>
                <a:spcPts val="1100"/>
              </a:spcBef>
              <a:buFont typeface="Arial" panose="020B0604020202020204" pitchFamily="34" charset="0"/>
              <a:buChar char="•"/>
              <a:defRPr sz="1400">
                <a:solidFill>
                  <a:srgbClr val="23262D"/>
                </a:solidFill>
              </a:defRPr>
            </a:pPr>
            <a:r>
              <a:rPr sz="2400" dirty="0"/>
              <a:t>Loss of trust</a:t>
            </a:r>
          </a:p>
          <a:p>
            <a:pPr marL="342900" indent="-342900">
              <a:spcBef>
                <a:spcPts val="1100"/>
              </a:spcBef>
              <a:buFont typeface="Arial" panose="020B0604020202020204" pitchFamily="34" charset="0"/>
              <a:buChar char="•"/>
              <a:defRPr sz="1400">
                <a:solidFill>
                  <a:srgbClr val="23262D"/>
                </a:solidFill>
              </a:defRPr>
            </a:pPr>
            <a:r>
              <a:rPr sz="2400" dirty="0"/>
              <a:t>Communication breakdown</a:t>
            </a:r>
          </a:p>
          <a:p>
            <a:pPr marL="342900" indent="-342900">
              <a:spcBef>
                <a:spcPts val="1100"/>
              </a:spcBef>
              <a:buFont typeface="Arial" panose="020B0604020202020204" pitchFamily="34" charset="0"/>
              <a:buChar char="•"/>
              <a:defRPr sz="1400">
                <a:solidFill>
                  <a:srgbClr val="23262D"/>
                </a:solidFill>
              </a:defRPr>
            </a:pPr>
            <a:r>
              <a:rPr sz="2400" dirty="0"/>
              <a:t>Less willingness to ask for help</a:t>
            </a:r>
          </a:p>
        </p:txBody>
      </p:sp>
      <p:sp>
        <p:nvSpPr>
          <p:cNvPr id="9" name="Rounded Rectangle 8"/>
          <p:cNvSpPr/>
          <p:nvPr/>
        </p:nvSpPr>
        <p:spPr>
          <a:xfrm>
            <a:off x="7964424" y="1600200"/>
            <a:ext cx="3337560" cy="4160520"/>
          </a:xfrm>
          <a:prstGeom prst="roundRect">
            <a:avLst/>
          </a:prstGeom>
          <a:solidFill>
            <a:srgbClr val="E2F2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7982792" y="1805109"/>
            <a:ext cx="3310048" cy="3426579"/>
          </a:xfrm>
          <a:prstGeom prst="rect">
            <a:avLst/>
          </a:prstGeom>
          <a:noFill/>
        </p:spPr>
        <p:txBody>
          <a:bodyPr wrap="square">
            <a:spAutoFit/>
          </a:bodyPr>
          <a:lstStyle/>
          <a:p>
            <a:pPr algn="ctr">
              <a:defRPr sz="1800" b="1">
                <a:solidFill>
                  <a:srgbClr val="419C9D"/>
                </a:solidFill>
              </a:defRPr>
            </a:pPr>
            <a:r>
              <a:rPr sz="3600" dirty="0"/>
              <a:t>SYSTEM</a:t>
            </a:r>
          </a:p>
          <a:p>
            <a:pPr marL="342900" indent="-342900">
              <a:spcBef>
                <a:spcPts val="1100"/>
              </a:spcBef>
              <a:buFont typeface="Arial" panose="020B0604020202020204" pitchFamily="34" charset="0"/>
              <a:buChar char="•"/>
              <a:defRPr sz="1400">
                <a:solidFill>
                  <a:srgbClr val="23262D"/>
                </a:solidFill>
              </a:defRPr>
            </a:pPr>
            <a:r>
              <a:rPr sz="2400" dirty="0"/>
              <a:t>Turnover and absenteeism</a:t>
            </a:r>
          </a:p>
          <a:p>
            <a:pPr marL="342900" indent="-342900">
              <a:spcBef>
                <a:spcPts val="1100"/>
              </a:spcBef>
              <a:buFont typeface="Arial" panose="020B0604020202020204" pitchFamily="34" charset="0"/>
              <a:buChar char="•"/>
              <a:defRPr sz="1400">
                <a:solidFill>
                  <a:srgbClr val="23262D"/>
                </a:solidFill>
              </a:defRPr>
            </a:pPr>
            <a:r>
              <a:rPr sz="2400" dirty="0"/>
              <a:t>Safety concerns</a:t>
            </a:r>
          </a:p>
          <a:p>
            <a:pPr marL="342900" indent="-342900">
              <a:spcBef>
                <a:spcPts val="1100"/>
              </a:spcBef>
              <a:buFont typeface="Arial" panose="020B0604020202020204" pitchFamily="34" charset="0"/>
              <a:buChar char="•"/>
              <a:defRPr sz="1400">
                <a:solidFill>
                  <a:srgbClr val="23262D"/>
                </a:solidFill>
              </a:defRPr>
            </a:pPr>
            <a:r>
              <a:rPr sz="2400" dirty="0"/>
              <a:t>Reduced continuity</a:t>
            </a:r>
          </a:p>
          <a:p>
            <a:pPr marL="342900" indent="-342900">
              <a:spcBef>
                <a:spcPts val="1100"/>
              </a:spcBef>
              <a:buFont typeface="Arial" panose="020B0604020202020204" pitchFamily="34" charset="0"/>
              <a:buChar char="•"/>
              <a:defRPr sz="1400">
                <a:solidFill>
                  <a:srgbClr val="23262D"/>
                </a:solidFill>
              </a:defRPr>
            </a:pPr>
            <a:r>
              <a:rPr sz="2400" dirty="0"/>
              <a:t>Difficulty sustaining surge capacity</a:t>
            </a:r>
          </a:p>
        </p:txBody>
      </p:sp>
      <p:sp>
        <p:nvSpPr>
          <p:cNvPr id="11" name="TextBox 10"/>
          <p:cNvSpPr txBox="1"/>
          <p:nvPr/>
        </p:nvSpPr>
        <p:spPr>
          <a:xfrm>
            <a:off x="11292840" y="6446520"/>
            <a:ext cx="457200" cy="228600"/>
          </a:xfrm>
          <a:prstGeom prst="rect">
            <a:avLst/>
          </a:prstGeom>
          <a:noFill/>
        </p:spPr>
        <p:txBody>
          <a:bodyPr wrap="none">
            <a:spAutoFit/>
          </a:bodyPr>
          <a:lstStyle/>
          <a:p>
            <a:pPr algn="r">
              <a:defRPr sz="900">
                <a:solidFill>
                  <a:srgbClr val="5C6270"/>
                </a:solidFill>
                <a:latin typeface="Aptos"/>
              </a:defRPr>
            </a:pPr>
            <a:r>
              <a:t>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121B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640079" y="411480"/>
            <a:ext cx="11172979" cy="646331"/>
          </a:xfrm>
          <a:prstGeom prst="rect">
            <a:avLst/>
          </a:prstGeom>
          <a:noFill/>
        </p:spPr>
        <p:txBody>
          <a:bodyPr wrap="square">
            <a:spAutoFit/>
          </a:bodyPr>
          <a:lstStyle/>
          <a:p>
            <a:pPr algn="ctr">
              <a:defRPr sz="2800" b="1">
                <a:solidFill>
                  <a:srgbClr val="FFFFFF"/>
                </a:solidFill>
                <a:latin typeface="Aptos Display"/>
              </a:defRPr>
            </a:pPr>
            <a:r>
              <a:rPr sz="3600" dirty="0"/>
              <a:t>Resilience ≠ Endurance</a:t>
            </a:r>
          </a:p>
        </p:txBody>
      </p:sp>
      <p:sp>
        <p:nvSpPr>
          <p:cNvPr id="6" name="Rounded Rectangle 5"/>
          <p:cNvSpPr/>
          <p:nvPr/>
        </p:nvSpPr>
        <p:spPr>
          <a:xfrm>
            <a:off x="531342" y="1816445"/>
            <a:ext cx="3569142" cy="4226009"/>
          </a:xfrm>
          <a:prstGeom prst="roundRect">
            <a:avLst/>
          </a:prstGeom>
          <a:solidFill>
            <a:srgbClr val="1F2A40"/>
          </a:solidFill>
          <a:ln>
            <a:solidFill>
              <a:srgbClr val="486BB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531342" y="2002777"/>
            <a:ext cx="3504856" cy="2062103"/>
          </a:xfrm>
          <a:prstGeom prst="rect">
            <a:avLst/>
          </a:prstGeom>
          <a:noFill/>
        </p:spPr>
        <p:txBody>
          <a:bodyPr wrap="square">
            <a:spAutoFit/>
          </a:bodyPr>
          <a:lstStyle/>
          <a:p>
            <a:pPr algn="ctr">
              <a:defRPr sz="1700" b="1">
                <a:solidFill>
                  <a:srgbClr val="486BBE"/>
                </a:solidFill>
              </a:defRPr>
            </a:pPr>
            <a:r>
              <a:rPr sz="3600" dirty="0"/>
              <a:t>ADAPT</a:t>
            </a:r>
            <a:endParaRPr lang="en-US" sz="3600" dirty="0"/>
          </a:p>
          <a:p>
            <a:pPr algn="ctr">
              <a:defRPr sz="1700" b="1">
                <a:solidFill>
                  <a:srgbClr val="486BBE"/>
                </a:solidFill>
              </a:defRPr>
            </a:pPr>
            <a:endParaRPr sz="3600" dirty="0"/>
          </a:p>
          <a:p>
            <a:pPr algn="ctr">
              <a:defRPr sz="1200">
                <a:solidFill>
                  <a:srgbClr val="FFFFFF"/>
                </a:solidFill>
              </a:defRPr>
            </a:pPr>
            <a:r>
              <a:rPr sz="2800" dirty="0"/>
              <a:t>Respond effectively </a:t>
            </a:r>
            <a:endParaRPr lang="en-US" sz="2800" dirty="0"/>
          </a:p>
          <a:p>
            <a:pPr algn="ctr">
              <a:defRPr sz="1200">
                <a:solidFill>
                  <a:srgbClr val="FFFFFF"/>
                </a:solidFill>
              </a:defRPr>
            </a:pPr>
            <a:r>
              <a:rPr sz="2800" dirty="0"/>
              <a:t>as conditions change</a:t>
            </a:r>
          </a:p>
        </p:txBody>
      </p:sp>
      <p:sp>
        <p:nvSpPr>
          <p:cNvPr id="8" name="Rounded Rectangle 7"/>
          <p:cNvSpPr/>
          <p:nvPr/>
        </p:nvSpPr>
        <p:spPr>
          <a:xfrm>
            <a:off x="4488466" y="1729947"/>
            <a:ext cx="3519749" cy="4312508"/>
          </a:xfrm>
          <a:prstGeom prst="roundRect">
            <a:avLst/>
          </a:prstGeom>
          <a:solidFill>
            <a:srgbClr val="1F2A40"/>
          </a:solidFill>
          <a:ln>
            <a:solidFill>
              <a:srgbClr val="7A67B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4488467" y="1928641"/>
            <a:ext cx="3466238" cy="2492990"/>
          </a:xfrm>
          <a:prstGeom prst="rect">
            <a:avLst/>
          </a:prstGeom>
          <a:noFill/>
        </p:spPr>
        <p:txBody>
          <a:bodyPr wrap="square">
            <a:spAutoFit/>
          </a:bodyPr>
          <a:lstStyle/>
          <a:p>
            <a:pPr algn="ctr">
              <a:defRPr sz="1700" b="1">
                <a:solidFill>
                  <a:srgbClr val="7A67B8"/>
                </a:solidFill>
              </a:defRPr>
            </a:pPr>
            <a:r>
              <a:rPr sz="3600" dirty="0"/>
              <a:t>RECOVER</a:t>
            </a:r>
            <a:endParaRPr lang="en-US" sz="3600" dirty="0"/>
          </a:p>
          <a:p>
            <a:pPr algn="ctr">
              <a:defRPr sz="1700" b="1">
                <a:solidFill>
                  <a:srgbClr val="7A67B8"/>
                </a:solidFill>
              </a:defRPr>
            </a:pPr>
            <a:endParaRPr sz="3600" dirty="0"/>
          </a:p>
          <a:p>
            <a:pPr algn="ctr">
              <a:defRPr sz="1200">
                <a:solidFill>
                  <a:srgbClr val="FFFFFF"/>
                </a:solidFill>
              </a:defRPr>
            </a:pPr>
            <a:r>
              <a:rPr sz="2800" dirty="0"/>
              <a:t>Restore physiological </a:t>
            </a:r>
            <a:endParaRPr lang="en-US" sz="2800" dirty="0"/>
          </a:p>
          <a:p>
            <a:pPr algn="ctr">
              <a:defRPr sz="1200">
                <a:solidFill>
                  <a:srgbClr val="FFFFFF"/>
                </a:solidFill>
              </a:defRPr>
            </a:pPr>
            <a:r>
              <a:rPr sz="2800" dirty="0"/>
              <a:t>and psychological </a:t>
            </a:r>
            <a:endParaRPr lang="en-US" sz="2800" dirty="0"/>
          </a:p>
          <a:p>
            <a:pPr algn="ctr">
              <a:defRPr sz="1200">
                <a:solidFill>
                  <a:srgbClr val="FFFFFF"/>
                </a:solidFill>
              </a:defRPr>
            </a:pPr>
            <a:r>
              <a:rPr sz="2800" dirty="0"/>
              <a:t>capacity</a:t>
            </a:r>
          </a:p>
        </p:txBody>
      </p:sp>
      <p:sp>
        <p:nvSpPr>
          <p:cNvPr id="10" name="Rounded Rectangle 9"/>
          <p:cNvSpPr/>
          <p:nvPr/>
        </p:nvSpPr>
        <p:spPr>
          <a:xfrm>
            <a:off x="8386852" y="1729947"/>
            <a:ext cx="3426206" cy="4242564"/>
          </a:xfrm>
          <a:prstGeom prst="roundRect">
            <a:avLst/>
          </a:prstGeom>
          <a:solidFill>
            <a:srgbClr val="1F2A40"/>
          </a:solidFill>
          <a:ln>
            <a:solidFill>
              <a:srgbClr val="419C9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8439887" y="2002777"/>
            <a:ext cx="3426206" cy="2923877"/>
          </a:xfrm>
          <a:prstGeom prst="rect">
            <a:avLst/>
          </a:prstGeom>
          <a:noFill/>
        </p:spPr>
        <p:txBody>
          <a:bodyPr wrap="square">
            <a:spAutoFit/>
          </a:bodyPr>
          <a:lstStyle/>
          <a:p>
            <a:pPr algn="ctr">
              <a:defRPr sz="1700" b="1">
                <a:solidFill>
                  <a:srgbClr val="419C9D"/>
                </a:solidFill>
              </a:defRPr>
            </a:pPr>
            <a:r>
              <a:rPr sz="3600" dirty="0"/>
              <a:t>RECONNECT</a:t>
            </a:r>
            <a:endParaRPr lang="en-US" sz="3600" dirty="0"/>
          </a:p>
          <a:p>
            <a:pPr algn="ctr">
              <a:defRPr sz="1700" b="1">
                <a:solidFill>
                  <a:srgbClr val="419C9D"/>
                </a:solidFill>
              </a:defRPr>
            </a:pPr>
            <a:endParaRPr sz="3600" dirty="0"/>
          </a:p>
          <a:p>
            <a:pPr algn="ctr">
              <a:defRPr sz="1200">
                <a:solidFill>
                  <a:srgbClr val="FFFFFF"/>
                </a:solidFill>
              </a:defRPr>
            </a:pPr>
            <a:r>
              <a:rPr sz="2800" dirty="0"/>
              <a:t>Maintain relationships, </a:t>
            </a:r>
            <a:endParaRPr lang="en-US" sz="2800" dirty="0"/>
          </a:p>
          <a:p>
            <a:pPr algn="ctr">
              <a:defRPr sz="1200">
                <a:solidFill>
                  <a:srgbClr val="FFFFFF"/>
                </a:solidFill>
              </a:defRPr>
            </a:pPr>
            <a:r>
              <a:rPr sz="2800" dirty="0"/>
              <a:t>meaning, and belonging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640080" y="411480"/>
            <a:ext cx="10680192" cy="707886"/>
          </a:xfrm>
          <a:prstGeom prst="rect">
            <a:avLst/>
          </a:prstGeom>
          <a:noFill/>
        </p:spPr>
        <p:txBody>
          <a:bodyPr wrap="square">
            <a:spAutoFit/>
          </a:bodyPr>
          <a:lstStyle/>
          <a:p>
            <a:pPr algn="ctr">
              <a:defRPr sz="2800" b="1">
                <a:solidFill>
                  <a:srgbClr val="121B2D"/>
                </a:solidFill>
                <a:latin typeface="Aptos Display"/>
              </a:defRPr>
            </a:pPr>
            <a:r>
              <a:rPr sz="4000" dirty="0"/>
              <a:t>Resilience Requires Both</a:t>
            </a:r>
          </a:p>
        </p:txBody>
      </p:sp>
      <p:sp>
        <p:nvSpPr>
          <p:cNvPr id="5" name="Rounded Rectangle 4"/>
          <p:cNvSpPr/>
          <p:nvPr/>
        </p:nvSpPr>
        <p:spPr>
          <a:xfrm>
            <a:off x="731520" y="1463040"/>
            <a:ext cx="5074920" cy="640080"/>
          </a:xfrm>
          <a:prstGeom prst="roundRect">
            <a:avLst/>
          </a:prstGeom>
          <a:solidFill>
            <a:srgbClr val="486B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2028673" y="1482561"/>
            <a:ext cx="2480615" cy="646331"/>
          </a:xfrm>
          <a:prstGeom prst="rect">
            <a:avLst/>
          </a:prstGeom>
          <a:noFill/>
        </p:spPr>
        <p:txBody>
          <a:bodyPr wrap="none">
            <a:spAutoFit/>
          </a:bodyPr>
          <a:lstStyle/>
          <a:p>
            <a:pPr algn="ctr">
              <a:defRPr sz="1600" b="1">
                <a:solidFill>
                  <a:srgbClr val="FFFFFF"/>
                </a:solidFill>
              </a:defRPr>
            </a:pPr>
            <a:r>
              <a:rPr sz="3600" dirty="0"/>
              <a:t>INDIVIDUAL</a:t>
            </a:r>
          </a:p>
        </p:txBody>
      </p:sp>
      <p:sp>
        <p:nvSpPr>
          <p:cNvPr id="7" name="Rounded Rectangle 6"/>
          <p:cNvSpPr/>
          <p:nvPr/>
        </p:nvSpPr>
        <p:spPr>
          <a:xfrm>
            <a:off x="6382512" y="1463040"/>
            <a:ext cx="5074920" cy="640080"/>
          </a:xfrm>
          <a:prstGeom prst="roundRect">
            <a:avLst/>
          </a:prstGeom>
          <a:solidFill>
            <a:srgbClr val="7A67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3600"/>
          </a:p>
        </p:txBody>
      </p:sp>
      <p:sp>
        <p:nvSpPr>
          <p:cNvPr id="8" name="TextBox 7"/>
          <p:cNvSpPr txBox="1"/>
          <p:nvPr/>
        </p:nvSpPr>
        <p:spPr>
          <a:xfrm>
            <a:off x="7325400" y="1482561"/>
            <a:ext cx="3189143" cy="646331"/>
          </a:xfrm>
          <a:prstGeom prst="rect">
            <a:avLst/>
          </a:prstGeom>
          <a:noFill/>
        </p:spPr>
        <p:txBody>
          <a:bodyPr wrap="none">
            <a:spAutoFit/>
          </a:bodyPr>
          <a:lstStyle/>
          <a:p>
            <a:pPr algn="ctr">
              <a:defRPr sz="1600" b="1">
                <a:solidFill>
                  <a:srgbClr val="FFFFFF"/>
                </a:solidFill>
              </a:defRPr>
            </a:pPr>
            <a:r>
              <a:rPr sz="3600" dirty="0"/>
              <a:t>ORGANIZATION</a:t>
            </a:r>
          </a:p>
        </p:txBody>
      </p:sp>
      <p:sp>
        <p:nvSpPr>
          <p:cNvPr id="9" name="TextBox 8"/>
          <p:cNvSpPr txBox="1"/>
          <p:nvPr/>
        </p:nvSpPr>
        <p:spPr>
          <a:xfrm>
            <a:off x="914400" y="2331720"/>
            <a:ext cx="3964034" cy="523220"/>
          </a:xfrm>
          <a:prstGeom prst="rect">
            <a:avLst/>
          </a:prstGeom>
          <a:noFill/>
        </p:spPr>
        <p:txBody>
          <a:bodyPr wrap="none">
            <a:spAutoFit/>
          </a:bodyPr>
          <a:lstStyle/>
          <a:p>
            <a:pPr>
              <a:defRPr sz="1400">
                <a:solidFill>
                  <a:srgbClr val="23262D"/>
                </a:solidFill>
              </a:defRPr>
            </a:pPr>
            <a:r>
              <a:rPr sz="2800" dirty="0"/>
              <a:t>• Recognize warning signs</a:t>
            </a:r>
          </a:p>
        </p:txBody>
      </p:sp>
      <p:sp>
        <p:nvSpPr>
          <p:cNvPr id="10" name="TextBox 9"/>
          <p:cNvSpPr txBox="1"/>
          <p:nvPr/>
        </p:nvSpPr>
        <p:spPr>
          <a:xfrm>
            <a:off x="6565392" y="2331720"/>
            <a:ext cx="3273653" cy="523220"/>
          </a:xfrm>
          <a:prstGeom prst="rect">
            <a:avLst/>
          </a:prstGeom>
          <a:noFill/>
        </p:spPr>
        <p:txBody>
          <a:bodyPr wrap="none">
            <a:spAutoFit/>
          </a:bodyPr>
          <a:lstStyle/>
          <a:p>
            <a:pPr>
              <a:defRPr sz="1400">
                <a:solidFill>
                  <a:srgbClr val="23262D"/>
                </a:solidFill>
              </a:defRPr>
            </a:pPr>
            <a:r>
              <a:rPr sz="2800"/>
              <a:t>• Sustainable staffing</a:t>
            </a:r>
          </a:p>
        </p:txBody>
      </p:sp>
      <p:sp>
        <p:nvSpPr>
          <p:cNvPr id="11" name="TextBox 10"/>
          <p:cNvSpPr txBox="1"/>
          <p:nvPr/>
        </p:nvSpPr>
        <p:spPr>
          <a:xfrm>
            <a:off x="914400" y="2898648"/>
            <a:ext cx="4330160" cy="523220"/>
          </a:xfrm>
          <a:prstGeom prst="rect">
            <a:avLst/>
          </a:prstGeom>
          <a:noFill/>
        </p:spPr>
        <p:txBody>
          <a:bodyPr wrap="none">
            <a:spAutoFit/>
          </a:bodyPr>
          <a:lstStyle/>
          <a:p>
            <a:pPr>
              <a:defRPr sz="1400">
                <a:solidFill>
                  <a:srgbClr val="23262D"/>
                </a:solidFill>
              </a:defRPr>
            </a:pPr>
            <a:r>
              <a:rPr sz="2800"/>
              <a:t>• Protect sleep and recovery</a:t>
            </a:r>
          </a:p>
        </p:txBody>
      </p:sp>
      <p:sp>
        <p:nvSpPr>
          <p:cNvPr id="12" name="TextBox 11"/>
          <p:cNvSpPr txBox="1"/>
          <p:nvPr/>
        </p:nvSpPr>
        <p:spPr>
          <a:xfrm>
            <a:off x="6565392" y="2898648"/>
            <a:ext cx="4181081" cy="523220"/>
          </a:xfrm>
          <a:prstGeom prst="rect">
            <a:avLst/>
          </a:prstGeom>
          <a:noFill/>
        </p:spPr>
        <p:txBody>
          <a:bodyPr wrap="none">
            <a:spAutoFit/>
          </a:bodyPr>
          <a:lstStyle/>
          <a:p>
            <a:pPr>
              <a:defRPr sz="1400">
                <a:solidFill>
                  <a:srgbClr val="23262D"/>
                </a:solidFill>
              </a:defRPr>
            </a:pPr>
            <a:r>
              <a:rPr sz="2800"/>
              <a:t>• Protected breaks and rest</a:t>
            </a:r>
          </a:p>
        </p:txBody>
      </p:sp>
      <p:sp>
        <p:nvSpPr>
          <p:cNvPr id="13" name="TextBox 12"/>
          <p:cNvSpPr txBox="1"/>
          <p:nvPr/>
        </p:nvSpPr>
        <p:spPr>
          <a:xfrm>
            <a:off x="914400" y="3465576"/>
            <a:ext cx="3644203" cy="523220"/>
          </a:xfrm>
          <a:prstGeom prst="rect">
            <a:avLst/>
          </a:prstGeom>
          <a:noFill/>
        </p:spPr>
        <p:txBody>
          <a:bodyPr wrap="none">
            <a:spAutoFit/>
          </a:bodyPr>
          <a:lstStyle/>
          <a:p>
            <a:pPr>
              <a:defRPr sz="1400">
                <a:solidFill>
                  <a:srgbClr val="23262D"/>
                </a:solidFill>
              </a:defRPr>
            </a:pPr>
            <a:r>
              <a:rPr sz="2800"/>
              <a:t>• Build peer connection</a:t>
            </a:r>
          </a:p>
        </p:txBody>
      </p:sp>
      <p:sp>
        <p:nvSpPr>
          <p:cNvPr id="14" name="TextBox 13"/>
          <p:cNvSpPr txBox="1"/>
          <p:nvPr/>
        </p:nvSpPr>
        <p:spPr>
          <a:xfrm>
            <a:off x="6565392" y="3465576"/>
            <a:ext cx="3322833" cy="523220"/>
          </a:xfrm>
          <a:prstGeom prst="rect">
            <a:avLst/>
          </a:prstGeom>
          <a:noFill/>
        </p:spPr>
        <p:txBody>
          <a:bodyPr wrap="none">
            <a:spAutoFit/>
          </a:bodyPr>
          <a:lstStyle/>
          <a:p>
            <a:pPr>
              <a:defRPr sz="1400">
                <a:solidFill>
                  <a:srgbClr val="23262D"/>
                </a:solidFill>
              </a:defRPr>
            </a:pPr>
            <a:r>
              <a:rPr sz="2800"/>
              <a:t>• Psychological safety</a:t>
            </a:r>
          </a:p>
        </p:txBody>
      </p:sp>
      <p:sp>
        <p:nvSpPr>
          <p:cNvPr id="15" name="TextBox 14"/>
          <p:cNvSpPr txBox="1"/>
          <p:nvPr/>
        </p:nvSpPr>
        <p:spPr>
          <a:xfrm>
            <a:off x="914400" y="4032504"/>
            <a:ext cx="2632131" cy="523220"/>
          </a:xfrm>
          <a:prstGeom prst="rect">
            <a:avLst/>
          </a:prstGeom>
          <a:noFill/>
        </p:spPr>
        <p:txBody>
          <a:bodyPr wrap="none">
            <a:spAutoFit/>
          </a:bodyPr>
          <a:lstStyle/>
          <a:p>
            <a:pPr>
              <a:defRPr sz="1400">
                <a:solidFill>
                  <a:srgbClr val="23262D"/>
                </a:solidFill>
              </a:defRPr>
            </a:pPr>
            <a:r>
              <a:rPr sz="2800"/>
              <a:t>• Set boundaries</a:t>
            </a:r>
          </a:p>
        </p:txBody>
      </p:sp>
      <p:sp>
        <p:nvSpPr>
          <p:cNvPr id="16" name="TextBox 15"/>
          <p:cNvSpPr txBox="1"/>
          <p:nvPr/>
        </p:nvSpPr>
        <p:spPr>
          <a:xfrm>
            <a:off x="6565392" y="4032504"/>
            <a:ext cx="3631059" cy="523220"/>
          </a:xfrm>
          <a:prstGeom prst="rect">
            <a:avLst/>
          </a:prstGeom>
          <a:noFill/>
        </p:spPr>
        <p:txBody>
          <a:bodyPr wrap="none">
            <a:spAutoFit/>
          </a:bodyPr>
          <a:lstStyle/>
          <a:p>
            <a:pPr>
              <a:defRPr sz="1400">
                <a:solidFill>
                  <a:srgbClr val="23262D"/>
                </a:solidFill>
              </a:defRPr>
            </a:pPr>
            <a:r>
              <a:rPr sz="2800"/>
              <a:t>• Supportive leadership</a:t>
            </a:r>
          </a:p>
        </p:txBody>
      </p:sp>
      <p:sp>
        <p:nvSpPr>
          <p:cNvPr id="17" name="TextBox 16"/>
          <p:cNvSpPr txBox="1"/>
          <p:nvPr/>
        </p:nvSpPr>
        <p:spPr>
          <a:xfrm>
            <a:off x="914400" y="4599431"/>
            <a:ext cx="2817053" cy="523220"/>
          </a:xfrm>
          <a:prstGeom prst="rect">
            <a:avLst/>
          </a:prstGeom>
          <a:noFill/>
        </p:spPr>
        <p:txBody>
          <a:bodyPr wrap="none">
            <a:spAutoFit/>
          </a:bodyPr>
          <a:lstStyle/>
          <a:p>
            <a:pPr>
              <a:defRPr sz="1400">
                <a:solidFill>
                  <a:srgbClr val="23262D"/>
                </a:solidFill>
              </a:defRPr>
            </a:pPr>
            <a:r>
              <a:rPr sz="2800"/>
              <a:t>• Use coping skills</a:t>
            </a:r>
          </a:p>
        </p:txBody>
      </p:sp>
      <p:sp>
        <p:nvSpPr>
          <p:cNvPr id="18" name="TextBox 17"/>
          <p:cNvSpPr txBox="1"/>
          <p:nvPr/>
        </p:nvSpPr>
        <p:spPr>
          <a:xfrm>
            <a:off x="6565392" y="4599431"/>
            <a:ext cx="3593420" cy="523220"/>
          </a:xfrm>
          <a:prstGeom prst="rect">
            <a:avLst/>
          </a:prstGeom>
          <a:noFill/>
        </p:spPr>
        <p:txBody>
          <a:bodyPr wrap="none">
            <a:spAutoFit/>
          </a:bodyPr>
          <a:lstStyle/>
          <a:p>
            <a:pPr>
              <a:defRPr sz="1400">
                <a:solidFill>
                  <a:srgbClr val="23262D"/>
                </a:solidFill>
              </a:defRPr>
            </a:pPr>
            <a:r>
              <a:rPr sz="2800"/>
              <a:t>• Peer-support systems</a:t>
            </a:r>
          </a:p>
        </p:txBody>
      </p:sp>
      <p:sp>
        <p:nvSpPr>
          <p:cNvPr id="19" name="TextBox 18"/>
          <p:cNvSpPr txBox="1"/>
          <p:nvPr/>
        </p:nvSpPr>
        <p:spPr>
          <a:xfrm>
            <a:off x="914400" y="5166360"/>
            <a:ext cx="2650084" cy="523220"/>
          </a:xfrm>
          <a:prstGeom prst="rect">
            <a:avLst/>
          </a:prstGeom>
          <a:noFill/>
        </p:spPr>
        <p:txBody>
          <a:bodyPr wrap="none">
            <a:spAutoFit/>
          </a:bodyPr>
          <a:lstStyle/>
          <a:p>
            <a:pPr>
              <a:defRPr sz="1400">
                <a:solidFill>
                  <a:srgbClr val="23262D"/>
                </a:solidFill>
              </a:defRPr>
            </a:pPr>
            <a:r>
              <a:rPr sz="2800"/>
              <a:t>• Seek help early</a:t>
            </a:r>
          </a:p>
        </p:txBody>
      </p:sp>
      <p:sp>
        <p:nvSpPr>
          <p:cNvPr id="20" name="TextBox 19"/>
          <p:cNvSpPr txBox="1"/>
          <p:nvPr/>
        </p:nvSpPr>
        <p:spPr>
          <a:xfrm>
            <a:off x="6565392" y="5166360"/>
            <a:ext cx="4763484" cy="523220"/>
          </a:xfrm>
          <a:prstGeom prst="rect">
            <a:avLst/>
          </a:prstGeom>
          <a:noFill/>
        </p:spPr>
        <p:txBody>
          <a:bodyPr wrap="none">
            <a:spAutoFit/>
          </a:bodyPr>
          <a:lstStyle/>
          <a:p>
            <a:pPr>
              <a:defRPr sz="1400">
                <a:solidFill>
                  <a:srgbClr val="23262D"/>
                </a:solidFill>
              </a:defRPr>
            </a:pPr>
            <a:r>
              <a:rPr sz="2800"/>
              <a:t>• Accessible mental health care</a:t>
            </a:r>
          </a:p>
        </p:txBody>
      </p:sp>
      <p:sp>
        <p:nvSpPr>
          <p:cNvPr id="22" name="TextBox 21"/>
          <p:cNvSpPr txBox="1"/>
          <p:nvPr/>
        </p:nvSpPr>
        <p:spPr>
          <a:xfrm>
            <a:off x="11292840" y="6446520"/>
            <a:ext cx="457200" cy="228600"/>
          </a:xfrm>
          <a:prstGeom prst="rect">
            <a:avLst/>
          </a:prstGeom>
          <a:noFill/>
        </p:spPr>
        <p:txBody>
          <a:bodyPr wrap="none">
            <a:spAutoFit/>
          </a:bodyPr>
          <a:lstStyle/>
          <a:p>
            <a:pPr algn="r">
              <a:defRPr sz="900">
                <a:solidFill>
                  <a:srgbClr val="5C6270"/>
                </a:solidFill>
                <a:latin typeface="Aptos"/>
              </a:defRPr>
            </a:pPr>
            <a:r>
              <a:t>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121B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640080" y="411480"/>
            <a:ext cx="10984097" cy="646331"/>
          </a:xfrm>
          <a:prstGeom prst="rect">
            <a:avLst/>
          </a:prstGeom>
          <a:noFill/>
        </p:spPr>
        <p:txBody>
          <a:bodyPr wrap="none">
            <a:spAutoFit/>
          </a:bodyPr>
          <a:lstStyle/>
          <a:p>
            <a:pPr algn="ctr">
              <a:defRPr sz="2800" b="1">
                <a:solidFill>
                  <a:srgbClr val="FFFFFF"/>
                </a:solidFill>
                <a:latin typeface="Aptos Display"/>
              </a:defRPr>
            </a:pPr>
            <a:r>
              <a:rPr sz="3600" dirty="0"/>
              <a:t>You Cannot Self-Care Your Way Out of a Broken System</a:t>
            </a:r>
          </a:p>
        </p:txBody>
      </p:sp>
      <p:sp>
        <p:nvSpPr>
          <p:cNvPr id="5" name="Rounded Rectangle 4"/>
          <p:cNvSpPr/>
          <p:nvPr/>
        </p:nvSpPr>
        <p:spPr>
          <a:xfrm>
            <a:off x="822960" y="1645920"/>
            <a:ext cx="5074920" cy="2038864"/>
          </a:xfrm>
          <a:prstGeom prst="roundRect">
            <a:avLst/>
          </a:prstGeom>
          <a:solidFill>
            <a:srgbClr val="1F2A40"/>
          </a:solidFill>
          <a:ln>
            <a:solidFill>
              <a:srgbClr val="486BB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945430" y="1745790"/>
            <a:ext cx="4682139" cy="1938992"/>
          </a:xfrm>
          <a:prstGeom prst="rect">
            <a:avLst/>
          </a:prstGeom>
          <a:noFill/>
        </p:spPr>
        <p:txBody>
          <a:bodyPr wrap="square">
            <a:spAutoFit/>
          </a:bodyPr>
          <a:lstStyle/>
          <a:p>
            <a:pPr>
              <a:defRPr sz="1800" b="1">
                <a:solidFill>
                  <a:srgbClr val="486BBE"/>
                </a:solidFill>
              </a:defRPr>
            </a:pPr>
            <a:r>
              <a:rPr sz="2800" dirty="0"/>
              <a:t>Staff for </a:t>
            </a:r>
            <a:r>
              <a:rPr lang="en-US" sz="2800" dirty="0"/>
              <a:t>S</a:t>
            </a:r>
            <a:r>
              <a:rPr sz="2800" dirty="0"/>
              <a:t>ustainability</a:t>
            </a:r>
          </a:p>
          <a:p>
            <a:pPr>
              <a:spcBef>
                <a:spcPts val="800"/>
              </a:spcBef>
              <a:defRPr sz="1300">
                <a:solidFill>
                  <a:srgbClr val="FFFFFF"/>
                </a:solidFill>
              </a:defRPr>
            </a:pPr>
            <a:r>
              <a:rPr sz="2400" dirty="0"/>
              <a:t>Plan beyond minimum coverage. </a:t>
            </a:r>
            <a:endParaRPr lang="en-US" sz="2400" dirty="0"/>
          </a:p>
          <a:p>
            <a:pPr>
              <a:spcBef>
                <a:spcPts val="800"/>
              </a:spcBef>
              <a:defRPr sz="1300">
                <a:solidFill>
                  <a:srgbClr val="FFFFFF"/>
                </a:solidFill>
              </a:defRPr>
            </a:pPr>
            <a:r>
              <a:rPr sz="2400" dirty="0"/>
              <a:t>Protect capacity for surge, illness, </a:t>
            </a:r>
            <a:endParaRPr lang="en-US" sz="2400" dirty="0"/>
          </a:p>
          <a:p>
            <a:pPr>
              <a:spcBef>
                <a:spcPts val="800"/>
              </a:spcBef>
              <a:defRPr sz="1300">
                <a:solidFill>
                  <a:srgbClr val="FFFFFF"/>
                </a:solidFill>
              </a:defRPr>
            </a:pPr>
            <a:r>
              <a:rPr sz="2400" dirty="0"/>
              <a:t>and </a:t>
            </a:r>
            <a:r>
              <a:rPr lang="en-US" sz="2400" dirty="0"/>
              <a:t>r</a:t>
            </a:r>
            <a:r>
              <a:rPr sz="2400" dirty="0"/>
              <a:t>ecovery.</a:t>
            </a:r>
          </a:p>
        </p:txBody>
      </p:sp>
      <p:sp>
        <p:nvSpPr>
          <p:cNvPr id="7" name="Rounded Rectangle 6"/>
          <p:cNvSpPr/>
          <p:nvPr/>
        </p:nvSpPr>
        <p:spPr>
          <a:xfrm>
            <a:off x="6355080" y="1645919"/>
            <a:ext cx="5074920" cy="2038863"/>
          </a:xfrm>
          <a:prstGeom prst="roundRect">
            <a:avLst/>
          </a:prstGeom>
          <a:solidFill>
            <a:srgbClr val="1F2A40"/>
          </a:solidFill>
          <a:ln>
            <a:solidFill>
              <a:srgbClr val="7A67B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6498097" y="1750949"/>
            <a:ext cx="4682139" cy="1938992"/>
          </a:xfrm>
          <a:prstGeom prst="rect">
            <a:avLst/>
          </a:prstGeom>
          <a:noFill/>
        </p:spPr>
        <p:txBody>
          <a:bodyPr wrap="square">
            <a:spAutoFit/>
          </a:bodyPr>
          <a:lstStyle/>
          <a:p>
            <a:pPr>
              <a:defRPr sz="1800" b="1">
                <a:solidFill>
                  <a:srgbClr val="7A67B8"/>
                </a:solidFill>
              </a:defRPr>
            </a:pPr>
            <a:r>
              <a:rPr sz="2800" dirty="0"/>
              <a:t>Build </a:t>
            </a:r>
            <a:r>
              <a:rPr lang="en-US" sz="2800" dirty="0"/>
              <a:t>P</a:t>
            </a:r>
            <a:r>
              <a:rPr sz="2800" dirty="0"/>
              <a:t>sychological </a:t>
            </a:r>
            <a:r>
              <a:rPr lang="en-US" sz="2800" dirty="0"/>
              <a:t>S</a:t>
            </a:r>
            <a:r>
              <a:rPr sz="2800" dirty="0"/>
              <a:t>afety</a:t>
            </a:r>
          </a:p>
          <a:p>
            <a:pPr>
              <a:spcBef>
                <a:spcPts val="800"/>
              </a:spcBef>
              <a:defRPr sz="1300">
                <a:solidFill>
                  <a:srgbClr val="FFFFFF"/>
                </a:solidFill>
              </a:defRPr>
            </a:pPr>
            <a:r>
              <a:rPr sz="2400" dirty="0"/>
              <a:t>Make it safe to speak up, ask for </a:t>
            </a:r>
            <a:endParaRPr lang="en-US" sz="2400" dirty="0"/>
          </a:p>
          <a:p>
            <a:pPr>
              <a:spcBef>
                <a:spcPts val="800"/>
              </a:spcBef>
              <a:defRPr sz="1300">
                <a:solidFill>
                  <a:srgbClr val="FFFFFF"/>
                </a:solidFill>
              </a:defRPr>
            </a:pPr>
            <a:r>
              <a:rPr sz="2400" dirty="0"/>
              <a:t>help, report overload, and </a:t>
            </a:r>
            <a:endParaRPr lang="en-US" sz="2400" dirty="0"/>
          </a:p>
          <a:p>
            <a:pPr>
              <a:spcBef>
                <a:spcPts val="800"/>
              </a:spcBef>
              <a:defRPr sz="1300">
                <a:solidFill>
                  <a:srgbClr val="FFFFFF"/>
                </a:solidFill>
              </a:defRPr>
            </a:pPr>
            <a:r>
              <a:rPr sz="2400" dirty="0"/>
              <a:t>admit uncertainty.</a:t>
            </a:r>
          </a:p>
        </p:txBody>
      </p:sp>
      <p:sp>
        <p:nvSpPr>
          <p:cNvPr id="9" name="Rounded Rectangle 8"/>
          <p:cNvSpPr/>
          <p:nvPr/>
        </p:nvSpPr>
        <p:spPr>
          <a:xfrm>
            <a:off x="822960" y="4201297"/>
            <a:ext cx="5074920" cy="2038864"/>
          </a:xfrm>
          <a:prstGeom prst="roundRect">
            <a:avLst/>
          </a:prstGeom>
          <a:solidFill>
            <a:srgbClr val="1F2A40"/>
          </a:solidFill>
          <a:ln>
            <a:solidFill>
              <a:srgbClr val="419C9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912634" y="4272893"/>
            <a:ext cx="4848497" cy="1836400"/>
          </a:xfrm>
          <a:prstGeom prst="rect">
            <a:avLst/>
          </a:prstGeom>
          <a:noFill/>
        </p:spPr>
        <p:txBody>
          <a:bodyPr wrap="square">
            <a:spAutoFit/>
          </a:bodyPr>
          <a:lstStyle/>
          <a:p>
            <a:pPr>
              <a:defRPr sz="1800" b="1">
                <a:solidFill>
                  <a:srgbClr val="419C9D"/>
                </a:solidFill>
              </a:defRPr>
            </a:pPr>
            <a:r>
              <a:rPr sz="2800" dirty="0"/>
              <a:t>Invest in </a:t>
            </a:r>
            <a:r>
              <a:rPr lang="en-US" sz="2800" dirty="0"/>
              <a:t>S</a:t>
            </a:r>
            <a:r>
              <a:rPr sz="2800" dirty="0"/>
              <a:t>upport </a:t>
            </a:r>
            <a:r>
              <a:rPr lang="en-US" sz="2800" dirty="0"/>
              <a:t>I</a:t>
            </a:r>
            <a:r>
              <a:rPr sz="2800" dirty="0"/>
              <a:t>nfrastructure</a:t>
            </a:r>
          </a:p>
          <a:p>
            <a:pPr>
              <a:spcBef>
                <a:spcPts val="800"/>
              </a:spcBef>
              <a:defRPr sz="1300">
                <a:solidFill>
                  <a:srgbClr val="FFFFFF"/>
                </a:solidFill>
              </a:defRPr>
            </a:pPr>
            <a:r>
              <a:rPr sz="2400" dirty="0"/>
              <a:t>Peer support, accessible </a:t>
            </a:r>
            <a:endParaRPr lang="en-US" sz="2400" dirty="0"/>
          </a:p>
          <a:p>
            <a:pPr>
              <a:spcBef>
                <a:spcPts val="800"/>
              </a:spcBef>
              <a:defRPr sz="1300">
                <a:solidFill>
                  <a:srgbClr val="FFFFFF"/>
                </a:solidFill>
              </a:defRPr>
            </a:pPr>
            <a:r>
              <a:rPr sz="2400" dirty="0"/>
              <a:t>mental health care, and clear referral</a:t>
            </a:r>
            <a:r>
              <a:rPr lang="en-US" sz="2400" dirty="0"/>
              <a:t> </a:t>
            </a:r>
            <a:r>
              <a:rPr sz="2400" dirty="0"/>
              <a:t>pathways.</a:t>
            </a:r>
          </a:p>
        </p:txBody>
      </p:sp>
      <p:sp>
        <p:nvSpPr>
          <p:cNvPr id="11" name="Rounded Rectangle 10"/>
          <p:cNvSpPr/>
          <p:nvPr/>
        </p:nvSpPr>
        <p:spPr>
          <a:xfrm>
            <a:off x="6355080" y="4201296"/>
            <a:ext cx="5074920" cy="2038865"/>
          </a:xfrm>
          <a:prstGeom prst="roundRect">
            <a:avLst/>
          </a:prstGeom>
          <a:solidFill>
            <a:srgbClr val="1F2A40"/>
          </a:solidFill>
          <a:ln>
            <a:solidFill>
              <a:srgbClr val="486BB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6458899" y="4301287"/>
            <a:ext cx="4848497" cy="1938992"/>
          </a:xfrm>
          <a:prstGeom prst="rect">
            <a:avLst/>
          </a:prstGeom>
          <a:noFill/>
        </p:spPr>
        <p:txBody>
          <a:bodyPr wrap="square">
            <a:spAutoFit/>
          </a:bodyPr>
          <a:lstStyle/>
          <a:p>
            <a:pPr>
              <a:defRPr sz="1800" b="1">
                <a:solidFill>
                  <a:srgbClr val="486BBE"/>
                </a:solidFill>
              </a:defRPr>
            </a:pPr>
            <a:r>
              <a:rPr sz="2800" dirty="0"/>
              <a:t>Train supportive leaders</a:t>
            </a:r>
          </a:p>
          <a:p>
            <a:pPr>
              <a:spcBef>
                <a:spcPts val="800"/>
              </a:spcBef>
              <a:defRPr sz="1300">
                <a:solidFill>
                  <a:srgbClr val="FFFFFF"/>
                </a:solidFill>
              </a:defRPr>
            </a:pPr>
            <a:r>
              <a:rPr sz="2400" dirty="0"/>
              <a:t>Leaders should recognize distress, </a:t>
            </a:r>
            <a:endParaRPr lang="en-US" sz="2400" dirty="0"/>
          </a:p>
          <a:p>
            <a:pPr>
              <a:spcBef>
                <a:spcPts val="800"/>
              </a:spcBef>
              <a:defRPr sz="1300">
                <a:solidFill>
                  <a:srgbClr val="FFFFFF"/>
                </a:solidFill>
              </a:defRPr>
            </a:pPr>
            <a:r>
              <a:rPr sz="2400" dirty="0"/>
              <a:t>communicate clearly, and respond </a:t>
            </a:r>
            <a:endParaRPr lang="en-US" sz="2400" dirty="0"/>
          </a:p>
          <a:p>
            <a:pPr>
              <a:spcBef>
                <a:spcPts val="800"/>
              </a:spcBef>
              <a:defRPr sz="1300">
                <a:solidFill>
                  <a:srgbClr val="FFFFFF"/>
                </a:solidFill>
              </a:defRPr>
            </a:pPr>
            <a:r>
              <a:rPr sz="2400" dirty="0"/>
              <a:t>without stigma.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640080" y="411480"/>
            <a:ext cx="10863072" cy="646331"/>
          </a:xfrm>
          <a:prstGeom prst="rect">
            <a:avLst/>
          </a:prstGeom>
          <a:noFill/>
        </p:spPr>
        <p:txBody>
          <a:bodyPr wrap="square">
            <a:spAutoFit/>
          </a:bodyPr>
          <a:lstStyle/>
          <a:p>
            <a:pPr algn="ctr">
              <a:defRPr sz="2800" b="1">
                <a:solidFill>
                  <a:srgbClr val="121B2D"/>
                </a:solidFill>
                <a:latin typeface="Aptos Display"/>
              </a:defRPr>
            </a:pPr>
            <a:r>
              <a:rPr sz="3600" dirty="0"/>
              <a:t>Communication </a:t>
            </a:r>
            <a:r>
              <a:rPr lang="en-US" sz="3600" dirty="0"/>
              <a:t>i</a:t>
            </a:r>
            <a:r>
              <a:rPr sz="3600" dirty="0"/>
              <a:t>s an Intervention</a:t>
            </a:r>
          </a:p>
        </p:txBody>
      </p:sp>
      <p:sp>
        <p:nvSpPr>
          <p:cNvPr id="5" name="Oval 4"/>
          <p:cNvSpPr/>
          <p:nvPr/>
        </p:nvSpPr>
        <p:spPr>
          <a:xfrm>
            <a:off x="1554480" y="1691640"/>
            <a:ext cx="502920" cy="502920"/>
          </a:xfrm>
          <a:prstGeom prst="ellipse">
            <a:avLst/>
          </a:prstGeom>
          <a:solidFill>
            <a:srgbClr val="486B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1648685" y="1783080"/>
            <a:ext cx="314510" cy="400110"/>
          </a:xfrm>
          <a:prstGeom prst="rect">
            <a:avLst/>
          </a:prstGeom>
          <a:noFill/>
        </p:spPr>
        <p:txBody>
          <a:bodyPr wrap="none">
            <a:spAutoFit/>
          </a:bodyPr>
          <a:lstStyle/>
          <a:p>
            <a:pPr algn="ctr">
              <a:defRPr sz="1200" b="1">
                <a:solidFill>
                  <a:srgbClr val="FFFFFF"/>
                </a:solidFill>
              </a:defRPr>
            </a:pPr>
            <a:r>
              <a:rPr sz="2000" dirty="0"/>
              <a:t>1</a:t>
            </a:r>
          </a:p>
        </p:txBody>
      </p:sp>
      <p:sp>
        <p:nvSpPr>
          <p:cNvPr id="7" name="Rounded Rectangle 6"/>
          <p:cNvSpPr/>
          <p:nvPr/>
        </p:nvSpPr>
        <p:spPr>
          <a:xfrm>
            <a:off x="594360" y="2423159"/>
            <a:ext cx="2423160" cy="3227627"/>
          </a:xfrm>
          <a:prstGeom prst="roundRect">
            <a:avLst/>
          </a:prstGeom>
          <a:solidFill>
            <a:srgbClr val="F1F3F9"/>
          </a:solidFill>
          <a:ln>
            <a:solidFill>
              <a:srgbClr val="DCE0E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594360" y="2670048"/>
            <a:ext cx="2423160" cy="1697901"/>
          </a:xfrm>
          <a:prstGeom prst="rect">
            <a:avLst/>
          </a:prstGeom>
          <a:noFill/>
        </p:spPr>
        <p:txBody>
          <a:bodyPr wrap="square">
            <a:spAutoFit/>
          </a:bodyPr>
          <a:lstStyle/>
          <a:p>
            <a:pPr algn="ctr">
              <a:defRPr sz="1400" b="1">
                <a:solidFill>
                  <a:srgbClr val="486BBE"/>
                </a:solidFill>
              </a:defRPr>
            </a:pPr>
            <a:r>
              <a:rPr sz="2400" dirty="0"/>
              <a:t>ROLE CLARITY</a:t>
            </a:r>
          </a:p>
          <a:p>
            <a:pPr algn="ctr">
              <a:spcBef>
                <a:spcPts val="1000"/>
              </a:spcBef>
              <a:defRPr sz="1200">
                <a:solidFill>
                  <a:srgbClr val="23262D"/>
                </a:solidFill>
              </a:defRPr>
            </a:pPr>
            <a:r>
              <a:rPr sz="2400" dirty="0"/>
              <a:t>Who is responsible for what?</a:t>
            </a:r>
          </a:p>
        </p:txBody>
      </p:sp>
      <p:sp>
        <p:nvSpPr>
          <p:cNvPr id="9" name="Oval 8"/>
          <p:cNvSpPr/>
          <p:nvPr/>
        </p:nvSpPr>
        <p:spPr>
          <a:xfrm>
            <a:off x="4434840" y="1691640"/>
            <a:ext cx="502920" cy="502920"/>
          </a:xfrm>
          <a:prstGeom prst="ellipse">
            <a:avLst/>
          </a:prstGeom>
          <a:solidFill>
            <a:srgbClr val="7A67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4529045" y="1783080"/>
            <a:ext cx="314510" cy="400110"/>
          </a:xfrm>
          <a:prstGeom prst="rect">
            <a:avLst/>
          </a:prstGeom>
          <a:noFill/>
        </p:spPr>
        <p:txBody>
          <a:bodyPr wrap="none">
            <a:spAutoFit/>
          </a:bodyPr>
          <a:lstStyle/>
          <a:p>
            <a:pPr algn="ctr">
              <a:defRPr sz="1200" b="1">
                <a:solidFill>
                  <a:srgbClr val="FFFFFF"/>
                </a:solidFill>
              </a:defRPr>
            </a:pPr>
            <a:r>
              <a:rPr sz="2000"/>
              <a:t>2</a:t>
            </a:r>
          </a:p>
        </p:txBody>
      </p:sp>
      <p:sp>
        <p:nvSpPr>
          <p:cNvPr id="11" name="Rounded Rectangle 10"/>
          <p:cNvSpPr/>
          <p:nvPr/>
        </p:nvSpPr>
        <p:spPr>
          <a:xfrm>
            <a:off x="3474720" y="2423160"/>
            <a:ext cx="2423160" cy="3227626"/>
          </a:xfrm>
          <a:prstGeom prst="roundRect">
            <a:avLst/>
          </a:prstGeom>
          <a:solidFill>
            <a:srgbClr val="F1F3F9"/>
          </a:solidFill>
          <a:ln>
            <a:solidFill>
              <a:srgbClr val="DCE0E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3474720" y="2670048"/>
            <a:ext cx="2423160" cy="2195473"/>
          </a:xfrm>
          <a:prstGeom prst="rect">
            <a:avLst/>
          </a:prstGeom>
          <a:noFill/>
        </p:spPr>
        <p:txBody>
          <a:bodyPr wrap="square">
            <a:spAutoFit/>
          </a:bodyPr>
          <a:lstStyle/>
          <a:p>
            <a:pPr algn="ctr">
              <a:defRPr sz="1400" b="1">
                <a:solidFill>
                  <a:srgbClr val="7A67B8"/>
                </a:solidFill>
              </a:defRPr>
            </a:pPr>
            <a:r>
              <a:rPr sz="2400" dirty="0"/>
              <a:t>SITUATIONAL </a:t>
            </a:r>
            <a:endParaRPr lang="en-US" sz="2400" dirty="0"/>
          </a:p>
          <a:p>
            <a:pPr algn="ctr">
              <a:defRPr sz="1400" b="1">
                <a:solidFill>
                  <a:srgbClr val="7A67B8"/>
                </a:solidFill>
              </a:defRPr>
            </a:pPr>
            <a:r>
              <a:rPr sz="2400" dirty="0"/>
              <a:t>AWARENESS</a:t>
            </a:r>
          </a:p>
          <a:p>
            <a:pPr algn="ctr">
              <a:spcBef>
                <a:spcPts val="1000"/>
              </a:spcBef>
              <a:defRPr sz="1200">
                <a:solidFill>
                  <a:srgbClr val="23262D"/>
                </a:solidFill>
              </a:defRPr>
            </a:pPr>
            <a:r>
              <a:rPr sz="2400" dirty="0"/>
              <a:t>What is happening </a:t>
            </a:r>
            <a:endParaRPr lang="en-US" sz="2400" dirty="0"/>
          </a:p>
          <a:p>
            <a:pPr algn="ctr">
              <a:spcBef>
                <a:spcPts val="1000"/>
              </a:spcBef>
              <a:defRPr sz="1200">
                <a:solidFill>
                  <a:srgbClr val="23262D"/>
                </a:solidFill>
              </a:defRPr>
            </a:pPr>
            <a:r>
              <a:rPr sz="2400" dirty="0"/>
              <a:t>now?</a:t>
            </a:r>
          </a:p>
        </p:txBody>
      </p:sp>
      <p:sp>
        <p:nvSpPr>
          <p:cNvPr id="13" name="Oval 12"/>
          <p:cNvSpPr/>
          <p:nvPr/>
        </p:nvSpPr>
        <p:spPr>
          <a:xfrm>
            <a:off x="7315200" y="1691640"/>
            <a:ext cx="502920" cy="502920"/>
          </a:xfrm>
          <a:prstGeom prst="ellipse">
            <a:avLst/>
          </a:prstGeom>
          <a:solidFill>
            <a:srgbClr val="419C9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7409405" y="1783080"/>
            <a:ext cx="314510" cy="400110"/>
          </a:xfrm>
          <a:prstGeom prst="rect">
            <a:avLst/>
          </a:prstGeom>
          <a:noFill/>
        </p:spPr>
        <p:txBody>
          <a:bodyPr wrap="none">
            <a:spAutoFit/>
          </a:bodyPr>
          <a:lstStyle/>
          <a:p>
            <a:pPr algn="ctr">
              <a:defRPr sz="1200" b="1">
                <a:solidFill>
                  <a:srgbClr val="FFFFFF"/>
                </a:solidFill>
              </a:defRPr>
            </a:pPr>
            <a:r>
              <a:rPr sz="2000"/>
              <a:t>3</a:t>
            </a:r>
          </a:p>
        </p:txBody>
      </p:sp>
      <p:sp>
        <p:nvSpPr>
          <p:cNvPr id="15" name="Rounded Rectangle 14"/>
          <p:cNvSpPr/>
          <p:nvPr/>
        </p:nvSpPr>
        <p:spPr>
          <a:xfrm>
            <a:off x="6355080" y="2423160"/>
            <a:ext cx="2423160" cy="3227626"/>
          </a:xfrm>
          <a:prstGeom prst="roundRect">
            <a:avLst/>
          </a:prstGeom>
          <a:solidFill>
            <a:srgbClr val="F1F3F9"/>
          </a:solidFill>
          <a:ln>
            <a:solidFill>
              <a:srgbClr val="DCE0E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6355081" y="2670048"/>
            <a:ext cx="2423160" cy="1697901"/>
          </a:xfrm>
          <a:prstGeom prst="rect">
            <a:avLst/>
          </a:prstGeom>
          <a:noFill/>
        </p:spPr>
        <p:txBody>
          <a:bodyPr wrap="square">
            <a:spAutoFit/>
          </a:bodyPr>
          <a:lstStyle/>
          <a:p>
            <a:pPr algn="ctr">
              <a:defRPr sz="1400" b="1">
                <a:solidFill>
                  <a:srgbClr val="419C9D"/>
                </a:solidFill>
              </a:defRPr>
            </a:pPr>
            <a:r>
              <a:rPr sz="2400" dirty="0"/>
              <a:t>ESCALATION</a:t>
            </a:r>
          </a:p>
          <a:p>
            <a:pPr algn="ctr">
              <a:spcBef>
                <a:spcPts val="1000"/>
              </a:spcBef>
              <a:defRPr sz="1200">
                <a:solidFill>
                  <a:srgbClr val="23262D"/>
                </a:solidFill>
              </a:defRPr>
            </a:pPr>
            <a:r>
              <a:rPr sz="2400" dirty="0"/>
              <a:t>Where do I go when I need help?</a:t>
            </a:r>
          </a:p>
        </p:txBody>
      </p:sp>
      <p:sp>
        <p:nvSpPr>
          <p:cNvPr id="17" name="Oval 16"/>
          <p:cNvSpPr/>
          <p:nvPr/>
        </p:nvSpPr>
        <p:spPr>
          <a:xfrm>
            <a:off x="10195560" y="1691640"/>
            <a:ext cx="502920" cy="502920"/>
          </a:xfrm>
          <a:prstGeom prst="ellipse">
            <a:avLst/>
          </a:prstGeom>
          <a:solidFill>
            <a:srgbClr val="486B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10289765" y="1783080"/>
            <a:ext cx="314510" cy="400110"/>
          </a:xfrm>
          <a:prstGeom prst="rect">
            <a:avLst/>
          </a:prstGeom>
          <a:noFill/>
        </p:spPr>
        <p:txBody>
          <a:bodyPr wrap="none">
            <a:spAutoFit/>
          </a:bodyPr>
          <a:lstStyle/>
          <a:p>
            <a:pPr algn="ctr">
              <a:defRPr sz="1200" b="1">
                <a:solidFill>
                  <a:srgbClr val="FFFFFF"/>
                </a:solidFill>
              </a:defRPr>
            </a:pPr>
            <a:r>
              <a:rPr sz="2000"/>
              <a:t>4</a:t>
            </a:r>
          </a:p>
        </p:txBody>
      </p:sp>
      <p:sp>
        <p:nvSpPr>
          <p:cNvPr id="19" name="Rounded Rectangle 18"/>
          <p:cNvSpPr/>
          <p:nvPr/>
        </p:nvSpPr>
        <p:spPr>
          <a:xfrm>
            <a:off x="9235440" y="2423159"/>
            <a:ext cx="2423160" cy="3227625"/>
          </a:xfrm>
          <a:prstGeom prst="roundRect">
            <a:avLst/>
          </a:prstGeom>
          <a:solidFill>
            <a:srgbClr val="F1F3F9"/>
          </a:solidFill>
          <a:ln>
            <a:solidFill>
              <a:srgbClr val="DCE0E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9235439" y="2670048"/>
            <a:ext cx="2423161" cy="2067233"/>
          </a:xfrm>
          <a:prstGeom prst="rect">
            <a:avLst/>
          </a:prstGeom>
          <a:noFill/>
        </p:spPr>
        <p:txBody>
          <a:bodyPr wrap="square">
            <a:spAutoFit/>
          </a:bodyPr>
          <a:lstStyle/>
          <a:p>
            <a:pPr algn="ctr">
              <a:defRPr sz="1400" b="1">
                <a:solidFill>
                  <a:srgbClr val="486BBE"/>
                </a:solidFill>
              </a:defRPr>
            </a:pPr>
            <a:r>
              <a:rPr sz="2400" dirty="0"/>
              <a:t>PSYCHOLOGICAL </a:t>
            </a:r>
            <a:endParaRPr lang="en-US" sz="2400" dirty="0"/>
          </a:p>
          <a:p>
            <a:pPr algn="ctr">
              <a:defRPr sz="1400" b="1">
                <a:solidFill>
                  <a:srgbClr val="486BBE"/>
                </a:solidFill>
              </a:defRPr>
            </a:pPr>
            <a:r>
              <a:rPr sz="2400" dirty="0"/>
              <a:t>SAFETY</a:t>
            </a:r>
          </a:p>
          <a:p>
            <a:pPr algn="ctr">
              <a:spcBef>
                <a:spcPts val="1000"/>
              </a:spcBef>
              <a:defRPr sz="1200">
                <a:solidFill>
                  <a:srgbClr val="23262D"/>
                </a:solidFill>
              </a:defRPr>
            </a:pPr>
            <a:r>
              <a:rPr sz="2400" dirty="0"/>
              <a:t>Can I speak honestly without fear?</a:t>
            </a:r>
          </a:p>
        </p:txBody>
      </p:sp>
      <p:sp>
        <p:nvSpPr>
          <p:cNvPr id="22" name="TextBox 21"/>
          <p:cNvSpPr txBox="1"/>
          <p:nvPr/>
        </p:nvSpPr>
        <p:spPr>
          <a:xfrm>
            <a:off x="11292840" y="6446520"/>
            <a:ext cx="457200" cy="228600"/>
          </a:xfrm>
          <a:prstGeom prst="rect">
            <a:avLst/>
          </a:prstGeom>
          <a:noFill/>
        </p:spPr>
        <p:txBody>
          <a:bodyPr wrap="none">
            <a:spAutoFit/>
          </a:bodyPr>
          <a:lstStyle/>
          <a:p>
            <a:pPr algn="r">
              <a:defRPr sz="900">
                <a:solidFill>
                  <a:srgbClr val="5C6270"/>
                </a:solidFill>
                <a:latin typeface="Aptos"/>
              </a:defRPr>
            </a:pPr>
            <a:r>
              <a:t>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121B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1828604" y="411480"/>
            <a:ext cx="8595751" cy="646331"/>
          </a:xfrm>
          <a:prstGeom prst="rect">
            <a:avLst/>
          </a:prstGeom>
          <a:noFill/>
        </p:spPr>
        <p:txBody>
          <a:bodyPr wrap="none">
            <a:spAutoFit/>
          </a:bodyPr>
          <a:lstStyle/>
          <a:p>
            <a:pPr algn="ctr">
              <a:defRPr sz="2800" b="1">
                <a:solidFill>
                  <a:srgbClr val="FFFFFF"/>
                </a:solidFill>
                <a:latin typeface="Aptos Display"/>
              </a:defRPr>
            </a:pPr>
            <a:r>
              <a:rPr sz="3600" dirty="0"/>
              <a:t>Peer Support: Notice. Ask. Listen. Connect.</a:t>
            </a:r>
          </a:p>
        </p:txBody>
      </p:sp>
      <p:sp>
        <p:nvSpPr>
          <p:cNvPr id="5" name="Rounded Rectangle 4"/>
          <p:cNvSpPr/>
          <p:nvPr/>
        </p:nvSpPr>
        <p:spPr>
          <a:xfrm>
            <a:off x="685800" y="1828799"/>
            <a:ext cx="2514600" cy="4356243"/>
          </a:xfrm>
          <a:prstGeom prst="roundRect">
            <a:avLst/>
          </a:prstGeom>
          <a:solidFill>
            <a:srgbClr val="1F2A40"/>
          </a:solidFill>
          <a:ln>
            <a:solidFill>
              <a:srgbClr val="486BB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58367" y="1837227"/>
            <a:ext cx="2680118" cy="3821559"/>
          </a:xfrm>
          <a:prstGeom prst="rect">
            <a:avLst/>
          </a:prstGeom>
          <a:noFill/>
        </p:spPr>
        <p:txBody>
          <a:bodyPr wrap="square">
            <a:spAutoFit/>
          </a:bodyPr>
          <a:lstStyle/>
          <a:p>
            <a:pPr algn="ctr">
              <a:defRPr sz="1900" b="1">
                <a:solidFill>
                  <a:srgbClr val="486BBE"/>
                </a:solidFill>
              </a:defRPr>
            </a:pPr>
            <a:r>
              <a:rPr sz="3600" dirty="0"/>
              <a:t>NOTICE</a:t>
            </a:r>
          </a:p>
          <a:p>
            <a:pPr algn="ctr">
              <a:spcBef>
                <a:spcPts val="1400"/>
              </a:spcBef>
              <a:defRPr sz="1300">
                <a:solidFill>
                  <a:srgbClr val="FFFFFF"/>
                </a:solidFill>
              </a:defRPr>
            </a:pPr>
            <a:r>
              <a:rPr lang="en-US" sz="2800" dirty="0"/>
              <a:t>Changes </a:t>
            </a:r>
            <a:r>
              <a:rPr sz="2800" dirty="0"/>
              <a:t>in </a:t>
            </a:r>
            <a:endParaRPr lang="en-US" sz="2800" dirty="0"/>
          </a:p>
          <a:p>
            <a:pPr algn="ctr">
              <a:spcBef>
                <a:spcPts val="1400"/>
              </a:spcBef>
              <a:defRPr sz="1300">
                <a:solidFill>
                  <a:srgbClr val="FFFFFF"/>
                </a:solidFill>
              </a:defRPr>
            </a:pPr>
            <a:r>
              <a:rPr sz="2800" dirty="0"/>
              <a:t>behavior, </a:t>
            </a:r>
            <a:endParaRPr lang="en-US" sz="2800" dirty="0"/>
          </a:p>
          <a:p>
            <a:pPr algn="ctr">
              <a:spcBef>
                <a:spcPts val="1400"/>
              </a:spcBef>
              <a:defRPr sz="1300">
                <a:solidFill>
                  <a:srgbClr val="FFFFFF"/>
                </a:solidFill>
              </a:defRPr>
            </a:pPr>
            <a:r>
              <a:rPr sz="2800" dirty="0"/>
              <a:t>performance, </a:t>
            </a:r>
            <a:endParaRPr lang="en-US" sz="2800" dirty="0"/>
          </a:p>
          <a:p>
            <a:pPr algn="ctr">
              <a:spcBef>
                <a:spcPts val="1400"/>
              </a:spcBef>
              <a:defRPr sz="1300">
                <a:solidFill>
                  <a:srgbClr val="FFFFFF"/>
                </a:solidFill>
              </a:defRPr>
            </a:pPr>
            <a:r>
              <a:rPr sz="2800" dirty="0"/>
              <a:t>mood, or </a:t>
            </a:r>
            <a:endParaRPr lang="en-US" sz="2800" dirty="0"/>
          </a:p>
          <a:p>
            <a:pPr algn="ctr">
              <a:spcBef>
                <a:spcPts val="1400"/>
              </a:spcBef>
              <a:defRPr sz="1300">
                <a:solidFill>
                  <a:srgbClr val="FFFFFF"/>
                </a:solidFill>
              </a:defRPr>
            </a:pPr>
            <a:r>
              <a:rPr sz="2800" dirty="0"/>
              <a:t>connection</a:t>
            </a:r>
          </a:p>
        </p:txBody>
      </p:sp>
      <p:sp>
        <p:nvSpPr>
          <p:cNvPr id="7" name="Rounded Rectangle 6"/>
          <p:cNvSpPr/>
          <p:nvPr/>
        </p:nvSpPr>
        <p:spPr>
          <a:xfrm>
            <a:off x="3458142" y="1828800"/>
            <a:ext cx="2680118" cy="4356242"/>
          </a:xfrm>
          <a:prstGeom prst="roundRect">
            <a:avLst/>
          </a:prstGeom>
          <a:solidFill>
            <a:srgbClr val="1F2A40"/>
          </a:solidFill>
          <a:ln>
            <a:solidFill>
              <a:srgbClr val="7A67B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3405439" y="1878965"/>
            <a:ext cx="2721040" cy="3088025"/>
          </a:xfrm>
          <a:prstGeom prst="rect">
            <a:avLst/>
          </a:prstGeom>
          <a:noFill/>
        </p:spPr>
        <p:txBody>
          <a:bodyPr wrap="square">
            <a:spAutoFit/>
          </a:bodyPr>
          <a:lstStyle/>
          <a:p>
            <a:pPr algn="ctr">
              <a:defRPr sz="1900" b="1">
                <a:solidFill>
                  <a:srgbClr val="7A67B8"/>
                </a:solidFill>
              </a:defRPr>
            </a:pPr>
            <a:r>
              <a:rPr sz="3600" dirty="0"/>
              <a:t>ASK</a:t>
            </a:r>
          </a:p>
          <a:p>
            <a:pPr algn="ctr">
              <a:spcBef>
                <a:spcPts val="1400"/>
              </a:spcBef>
              <a:defRPr sz="1300">
                <a:solidFill>
                  <a:srgbClr val="FFFFFF"/>
                </a:solidFill>
              </a:defRPr>
            </a:pPr>
            <a:r>
              <a:rPr sz="2800" dirty="0"/>
              <a:t>A simple, </a:t>
            </a:r>
            <a:endParaRPr lang="en-US" sz="2800" dirty="0"/>
          </a:p>
          <a:p>
            <a:pPr algn="ctr">
              <a:spcBef>
                <a:spcPts val="1400"/>
              </a:spcBef>
              <a:defRPr sz="1300">
                <a:solidFill>
                  <a:srgbClr val="FFFFFF"/>
                </a:solidFill>
              </a:defRPr>
            </a:pPr>
            <a:r>
              <a:rPr sz="2800" dirty="0"/>
              <a:t>private, </a:t>
            </a:r>
            <a:endParaRPr lang="en-US" sz="2800" dirty="0"/>
          </a:p>
          <a:p>
            <a:pPr algn="ctr">
              <a:spcBef>
                <a:spcPts val="1400"/>
              </a:spcBef>
              <a:defRPr sz="1300">
                <a:solidFill>
                  <a:srgbClr val="FFFFFF"/>
                </a:solidFill>
              </a:defRPr>
            </a:pPr>
            <a:r>
              <a:rPr sz="2800" dirty="0"/>
              <a:t>nonjudgmental </a:t>
            </a:r>
            <a:endParaRPr lang="en-US" sz="2800" dirty="0"/>
          </a:p>
          <a:p>
            <a:pPr algn="ctr">
              <a:spcBef>
                <a:spcPts val="1400"/>
              </a:spcBef>
              <a:defRPr sz="1300">
                <a:solidFill>
                  <a:srgbClr val="FFFFFF"/>
                </a:solidFill>
              </a:defRPr>
            </a:pPr>
            <a:r>
              <a:rPr sz="2800" dirty="0"/>
              <a:t>check-in</a:t>
            </a:r>
          </a:p>
        </p:txBody>
      </p:sp>
      <p:sp>
        <p:nvSpPr>
          <p:cNvPr id="9" name="Rounded Rectangle 8"/>
          <p:cNvSpPr/>
          <p:nvPr/>
        </p:nvSpPr>
        <p:spPr>
          <a:xfrm>
            <a:off x="6355080" y="1828799"/>
            <a:ext cx="2514600" cy="4356241"/>
          </a:xfrm>
          <a:prstGeom prst="roundRect">
            <a:avLst/>
          </a:prstGeom>
          <a:solidFill>
            <a:srgbClr val="1F2A40"/>
          </a:solidFill>
          <a:ln>
            <a:solidFill>
              <a:srgbClr val="419C9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6384221" y="1879858"/>
            <a:ext cx="2448495" cy="2549416"/>
          </a:xfrm>
          <a:prstGeom prst="rect">
            <a:avLst/>
          </a:prstGeom>
          <a:noFill/>
        </p:spPr>
        <p:txBody>
          <a:bodyPr wrap="square">
            <a:spAutoFit/>
          </a:bodyPr>
          <a:lstStyle/>
          <a:p>
            <a:pPr algn="ctr">
              <a:defRPr sz="1900" b="1">
                <a:solidFill>
                  <a:srgbClr val="419C9D"/>
                </a:solidFill>
              </a:defRPr>
            </a:pPr>
            <a:r>
              <a:rPr sz="3600" dirty="0"/>
              <a:t>LISTEN</a:t>
            </a:r>
          </a:p>
          <a:p>
            <a:pPr algn="ctr">
              <a:spcBef>
                <a:spcPts val="1400"/>
              </a:spcBef>
              <a:defRPr sz="1300">
                <a:solidFill>
                  <a:srgbClr val="FFFFFF"/>
                </a:solidFill>
              </a:defRPr>
            </a:pPr>
            <a:r>
              <a:rPr sz="2800" dirty="0"/>
              <a:t>Do not force disclosure or</a:t>
            </a:r>
            <a:r>
              <a:rPr lang="en-US" sz="2800" dirty="0"/>
              <a:t> </a:t>
            </a:r>
            <a:r>
              <a:rPr sz="2800" dirty="0"/>
              <a:t>rush to fix the problem</a:t>
            </a:r>
          </a:p>
        </p:txBody>
      </p:sp>
      <p:sp>
        <p:nvSpPr>
          <p:cNvPr id="11" name="Rounded Rectangle 10"/>
          <p:cNvSpPr/>
          <p:nvPr/>
        </p:nvSpPr>
        <p:spPr>
          <a:xfrm>
            <a:off x="9189720" y="1828800"/>
            <a:ext cx="2514600" cy="4356240"/>
          </a:xfrm>
          <a:prstGeom prst="roundRect">
            <a:avLst/>
          </a:prstGeom>
          <a:solidFill>
            <a:srgbClr val="1F2A40"/>
          </a:solidFill>
          <a:ln>
            <a:solidFill>
              <a:srgbClr val="486BB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9189720" y="1887975"/>
            <a:ext cx="2514600" cy="3411190"/>
          </a:xfrm>
          <a:prstGeom prst="rect">
            <a:avLst/>
          </a:prstGeom>
          <a:noFill/>
        </p:spPr>
        <p:txBody>
          <a:bodyPr wrap="square">
            <a:spAutoFit/>
          </a:bodyPr>
          <a:lstStyle/>
          <a:p>
            <a:pPr algn="ctr">
              <a:defRPr sz="1900" b="1">
                <a:solidFill>
                  <a:srgbClr val="486BBE"/>
                </a:solidFill>
              </a:defRPr>
            </a:pPr>
            <a:r>
              <a:rPr sz="3600" dirty="0"/>
              <a:t>CONNECT</a:t>
            </a:r>
            <a:endParaRPr lang="en-US" sz="3600" dirty="0"/>
          </a:p>
          <a:p>
            <a:pPr algn="ctr">
              <a:spcBef>
                <a:spcPts val="1400"/>
              </a:spcBef>
              <a:defRPr sz="1300">
                <a:solidFill>
                  <a:srgbClr val="FFFFFF"/>
                </a:solidFill>
              </a:defRPr>
            </a:pPr>
            <a:r>
              <a:rPr lang="en-US" sz="2800" dirty="0"/>
              <a:t>Practical support, trusted people, </a:t>
            </a:r>
            <a:r>
              <a:rPr sz="2800" dirty="0"/>
              <a:t>or professional resources when needed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1485</TotalTime>
  <Words>2289</Words>
  <Application>Microsoft Office PowerPoint</Application>
  <PresentationFormat>Widescreen</PresentationFormat>
  <Paragraphs>205</Paragraphs>
  <Slides>16</Slides>
  <Notes>15</Notes>
  <HiddenSlides>1</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Stay Connected</vt:lpstr>
      <vt:lpstr>References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Jamla Rizek</dc:creator>
  <cp:keywords/>
  <dc:description>generated using python-pptx</dc:description>
  <cp:lastModifiedBy>Jamla Rizek</cp:lastModifiedBy>
  <cp:revision>62</cp:revision>
  <dcterms:created xsi:type="dcterms:W3CDTF">2013-01-27T09:14:16Z</dcterms:created>
  <dcterms:modified xsi:type="dcterms:W3CDTF">2026-09-07T10:37:16Z</dcterms:modified>
  <cp:category/>
</cp:coreProperties>
</file>